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7" r:id="rId1"/>
    <p:sldMasterId id="2147483764" r:id="rId2"/>
  </p:sldMasterIdLst>
  <p:sldIdLst>
    <p:sldId id="256" r:id="rId3"/>
    <p:sldId id="257" r:id="rId4"/>
    <p:sldId id="258" r:id="rId5"/>
    <p:sldId id="259" r:id="rId6"/>
    <p:sldId id="260" r:id="rId7"/>
    <p:sldId id="265" r:id="rId8"/>
    <p:sldId id="261" r:id="rId9"/>
    <p:sldId id="262" r:id="rId10"/>
    <p:sldId id="264" r:id="rId11"/>
    <p:sldId id="268" r:id="rId12"/>
    <p:sldId id="263" r:id="rId13"/>
    <p:sldId id="266" r:id="rId14"/>
    <p:sldId id="267" r:id="rId15"/>
    <p:sldId id="269" r:id="rId16"/>
    <p:sldId id="279" r:id="rId17"/>
    <p:sldId id="270" r:id="rId18"/>
    <p:sldId id="273" r:id="rId19"/>
    <p:sldId id="271" r:id="rId20"/>
    <p:sldId id="272" r:id="rId21"/>
    <p:sldId id="274" r:id="rId22"/>
    <p:sldId id="275" r:id="rId23"/>
    <p:sldId id="276" r:id="rId24"/>
    <p:sldId id="277" r:id="rId25"/>
    <p:sldId id="278" r:id="rId26"/>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079CE0-BD84-4D2B-93A1-015D02C830CD}" v="3" dt="2020-09-04T07:46:19.863"/>
    <p1510:client id="{15AC5488-E3AB-4152-8B40-4FC09477BE96}" v="479" dt="2020-09-04T08:02:11.257"/>
    <p1510:client id="{46D27491-343F-4D82-D856-FCE30389CC52}" v="6043" dt="2020-09-04T08:04:47.454"/>
    <p1510:client id="{6A43A4EC-F7DF-4134-9D5C-5353D80BEE7A}" v="803" dt="2020-09-04T08:15:26.061"/>
    <p1510:client id="{86217433-4B0A-4F79-9438-F12EFF7BCE4A}" v="101" dt="2020-09-04T07:40:59.446"/>
    <p1510:client id="{8C4CC100-EF1F-4483-741C-AA1C2E493CFB}" v="6" dt="2020-09-04T08:50:27.091"/>
    <p1510:client id="{C1DB414F-6A9D-47AE-B567-80FE619053D1}" v="1344" dt="2020-09-04T08:02:16.546"/>
    <p1510:client id="{D118507C-A6A4-4053-0125-EE15F768D5D8}" v="1229" dt="2020-09-04T06:45:37.573"/>
    <p1510:client id="{DB2F5D14-D202-4793-A962-70733F2B2707}" v="714" dt="2020-09-04T08:14:11.514"/>
    <p1510:client id="{FAA2F2A8-FBD7-42F7-9045-9BFEEE48F069}" v="200" dt="2020-09-04T07:21:03.6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6.xml" Id="rId8" /><Relationship Type="http://schemas.openxmlformats.org/officeDocument/2006/relationships/slide" Target="slides/slide11.xml" Id="rId13" /><Relationship Type="http://schemas.openxmlformats.org/officeDocument/2006/relationships/slide" Target="slides/slide16.xml" Id="rId18" /><Relationship Type="http://schemas.openxmlformats.org/officeDocument/2006/relationships/slide" Target="slides/slide24.xml" Id="rId26" /><Relationship Type="http://schemas.openxmlformats.org/officeDocument/2006/relationships/slide" Target="slides/slide1.xml" Id="rId3" /><Relationship Type="http://schemas.openxmlformats.org/officeDocument/2006/relationships/slide" Target="slides/slide19.xml" Id="rId21" /><Relationship Type="http://schemas.openxmlformats.org/officeDocument/2006/relationships/slide" Target="slides/slide5.xml" Id="rId7" /><Relationship Type="http://schemas.openxmlformats.org/officeDocument/2006/relationships/slide" Target="slides/slide10.xml" Id="rId12" /><Relationship Type="http://schemas.openxmlformats.org/officeDocument/2006/relationships/slide" Target="slides/slide15.xml" Id="rId17" /><Relationship Type="http://schemas.openxmlformats.org/officeDocument/2006/relationships/slide" Target="slides/slide23.xml" Id="rId25" /><Relationship Type="http://schemas.openxmlformats.org/officeDocument/2006/relationships/slideMaster" Target="slideMasters/slideMaster2.xml" Id="rId2" /><Relationship Type="http://schemas.openxmlformats.org/officeDocument/2006/relationships/slide" Target="slides/slide14.xml" Id="rId16" /><Relationship Type="http://schemas.openxmlformats.org/officeDocument/2006/relationships/slide" Target="slides/slide18.xml" Id="rId20" /><Relationship Type="http://schemas.openxmlformats.org/officeDocument/2006/relationships/theme" Target="theme/theme1.xml" Id="rId29" /><Relationship Type="http://schemas.openxmlformats.org/officeDocument/2006/relationships/slideMaster" Target="slideMasters/slideMaster1.xml" Id="rId1" /><Relationship Type="http://schemas.openxmlformats.org/officeDocument/2006/relationships/slide" Target="slides/slide4.xml" Id="rId6" /><Relationship Type="http://schemas.openxmlformats.org/officeDocument/2006/relationships/slide" Target="slides/slide9.xml" Id="rId11" /><Relationship Type="http://schemas.openxmlformats.org/officeDocument/2006/relationships/slide" Target="slides/slide22.xml" Id="rId24" /><Relationship Type="http://schemas.microsoft.com/office/2015/10/relationships/revisionInfo" Target="revisionInfo.xml" Id="rId32" /><Relationship Type="http://schemas.openxmlformats.org/officeDocument/2006/relationships/slide" Target="slides/slide3.xml" Id="rId5" /><Relationship Type="http://schemas.openxmlformats.org/officeDocument/2006/relationships/slide" Target="slides/slide13.xml" Id="rId15" /><Relationship Type="http://schemas.openxmlformats.org/officeDocument/2006/relationships/slide" Target="slides/slide21.xml" Id="rId23" /><Relationship Type="http://schemas.openxmlformats.org/officeDocument/2006/relationships/viewProps" Target="viewProps.xml" Id="rId28" /><Relationship Type="http://schemas.openxmlformats.org/officeDocument/2006/relationships/slide" Target="slides/slide8.xml" Id="rId10" /><Relationship Type="http://schemas.openxmlformats.org/officeDocument/2006/relationships/slide" Target="slides/slide17.xml" Id="rId19" /><Relationship Type="http://schemas.openxmlformats.org/officeDocument/2006/relationships/slide" Target="slides/slide2.xml" Id="rId4" /><Relationship Type="http://schemas.openxmlformats.org/officeDocument/2006/relationships/slide" Target="slides/slide7.xml" Id="rId9" /><Relationship Type="http://schemas.openxmlformats.org/officeDocument/2006/relationships/slide" Target="slides/slide12.xml" Id="rId14" /><Relationship Type="http://schemas.openxmlformats.org/officeDocument/2006/relationships/slide" Target="slides/slide20.xml" Id="rId22" /><Relationship Type="http://schemas.openxmlformats.org/officeDocument/2006/relationships/presProps" Target="presProps.xml" Id="rId27" /><Relationship Type="http://schemas.openxmlformats.org/officeDocument/2006/relationships/tableStyles" Target="tableStyles.xml" Id="rId30"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9/4/2020</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737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9/4/2020</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6052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9/4/2020</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53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9/4/2020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44394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9/4/2020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71625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9/4/2020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44324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9/4/2020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42387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9/4/2020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72281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9/4/2020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256407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9/4/2020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345439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9/4/2020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8580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9/4/2020</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548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9/4/2020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05611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9/4/2020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817711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9/4/2020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032187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9/4/2020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33984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9/4/2020</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308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9/4/2020</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728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9/4/2020</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7781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9/4/2020</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3219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9/4/2020</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88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9/4/2020</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619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9/4/2020</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238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9/4/2020</a:t>
            </a:fld>
            <a:endParaRPr lang="en-US"/>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284581218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56" r:id="rId5"/>
    <p:sldLayoutId id="2147483862" r:id="rId6"/>
    <p:sldLayoutId id="2147483857" r:id="rId7"/>
    <p:sldLayoutId id="2147483858" r:id="rId8"/>
    <p:sldLayoutId id="2147483859" r:id="rId9"/>
    <p:sldLayoutId id="2147483860" r:id="rId10"/>
    <p:sldLayoutId id="21474838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B0F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9/4/2020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755713256"/>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55" r:id="rId6"/>
    <p:sldLayoutId id="2147483762" r:id="rId7"/>
    <p:sldLayoutId id="2147483763" r:id="rId8"/>
    <p:sldLayoutId id="2147483752" r:id="rId9"/>
    <p:sldLayoutId id="2147483753" r:id="rId10"/>
    <p:sldLayoutId id="2147483754" r:id="rId11"/>
    <p:sldLayoutId id="2147483756"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gif"/></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BVB--TtKd2s"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helprefugees.org" TargetMode="External"/><Relationship Id="rId2" Type="http://schemas.openxmlformats.org/officeDocument/2006/relationships/hyperlink" Target="https://www.seeturtles.org/help-save-turtles" TargetMode="External"/><Relationship Id="rId1" Type="http://schemas.openxmlformats.org/officeDocument/2006/relationships/slideLayout" Target="../slideLayouts/slideLayout2.xml"/><Relationship Id="rId4" Type="http://schemas.openxmlformats.org/officeDocument/2006/relationships/hyperlink" Target="http://www.savethekoala.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0pSrVElFZxg?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2030" y="1209220"/>
            <a:ext cx="9147940" cy="2337238"/>
          </a:xfrm>
        </p:spPr>
        <p:txBody>
          <a:bodyPr anchor="b">
            <a:normAutofit/>
          </a:bodyPr>
          <a:lstStyle/>
          <a:p>
            <a:pPr algn="ctr"/>
            <a:r>
              <a:rPr lang="en-GB">
                <a:solidFill>
                  <a:schemeClr val="bg1"/>
                </a:solidFill>
              </a:rPr>
              <a:t>Plastic  Turtle</a:t>
            </a:r>
          </a:p>
        </p:txBody>
      </p:sp>
      <p:sp>
        <p:nvSpPr>
          <p:cNvPr id="3" name="Subtitle 2"/>
          <p:cNvSpPr>
            <a:spLocks noGrp="1"/>
          </p:cNvSpPr>
          <p:nvPr>
            <p:ph type="subTitle" idx="1"/>
          </p:nvPr>
        </p:nvSpPr>
        <p:spPr>
          <a:xfrm>
            <a:off x="1522030" y="3605577"/>
            <a:ext cx="9147940" cy="1324303"/>
          </a:xfrm>
        </p:spPr>
        <p:txBody>
          <a:bodyPr anchor="t">
            <a:normAutofit/>
          </a:bodyPr>
          <a:lstStyle/>
          <a:p>
            <a:pPr algn="ctr"/>
            <a:r>
              <a:rPr lang="en-GB" sz="2000">
                <a:solidFill>
                  <a:schemeClr val="bg1"/>
                </a:solidFill>
              </a:rPr>
              <a:t>East Coast Gang</a:t>
            </a:r>
          </a:p>
        </p:txBody>
      </p:sp>
      <p:sp>
        <p:nvSpPr>
          <p:cNvPr id="2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2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3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3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4" name="Straight Connector 3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79F618-5359-424F-996E-9782AB650E97}"/>
              </a:ext>
            </a:extLst>
          </p:cNvPr>
          <p:cNvSpPr>
            <a:spLocks noGrp="1"/>
          </p:cNvSpPr>
          <p:nvPr>
            <p:ph type="title"/>
          </p:nvPr>
        </p:nvSpPr>
        <p:spPr>
          <a:xfrm>
            <a:off x="6412091" y="501651"/>
            <a:ext cx="4395340" cy="1716255"/>
          </a:xfrm>
        </p:spPr>
        <p:txBody>
          <a:bodyPr anchor="b">
            <a:normAutofit/>
          </a:bodyPr>
          <a:lstStyle/>
          <a:p>
            <a:r>
              <a:rPr lang="en-GB" sz="4200"/>
              <a:t>Promotional Material: Trailer</a:t>
            </a:r>
          </a:p>
        </p:txBody>
      </p:sp>
      <p:sp>
        <p:nvSpPr>
          <p:cNvPr id="12"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room&#10;&#10;Description automatically generated">
            <a:extLst>
              <a:ext uri="{FF2B5EF4-FFF2-40B4-BE49-F238E27FC236}">
                <a16:creationId xmlns:a16="http://schemas.microsoft.com/office/drawing/2014/main" id="{174A526D-CC50-451A-B5AF-FA4070BD8A53}"/>
              </a:ext>
            </a:extLst>
          </p:cNvPr>
          <p:cNvPicPr>
            <a:picLocks noChangeAspect="1"/>
          </p:cNvPicPr>
          <p:nvPr/>
        </p:nvPicPr>
        <p:blipFill>
          <a:blip r:embed="rId2"/>
          <a:stretch>
            <a:fillRect/>
          </a:stretch>
        </p:blipFill>
        <p:spPr>
          <a:xfrm>
            <a:off x="279143" y="1581851"/>
            <a:ext cx="5221625" cy="3694299"/>
          </a:xfrm>
          <a:prstGeom prst="rect">
            <a:avLst/>
          </a:prstGeom>
        </p:spPr>
      </p:pic>
      <p:sp>
        <p:nvSpPr>
          <p:cNvPr id="3" name="Content Placeholder 2">
            <a:extLst>
              <a:ext uri="{FF2B5EF4-FFF2-40B4-BE49-F238E27FC236}">
                <a16:creationId xmlns:a16="http://schemas.microsoft.com/office/drawing/2014/main" id="{C7A736F8-0219-467C-8EDC-2DB194B1D2C7}"/>
              </a:ext>
            </a:extLst>
          </p:cNvPr>
          <p:cNvSpPr>
            <a:spLocks noGrp="1"/>
          </p:cNvSpPr>
          <p:nvPr>
            <p:ph idx="1"/>
          </p:nvPr>
        </p:nvSpPr>
        <p:spPr>
          <a:xfrm>
            <a:off x="6392583" y="2645922"/>
            <a:ext cx="4434721" cy="3710427"/>
          </a:xfrm>
        </p:spPr>
        <p:txBody>
          <a:bodyPr vert="horz" lIns="91440" tIns="45720" rIns="91440" bIns="45720" rtlCol="0" anchor="t">
            <a:normAutofit/>
          </a:bodyPr>
          <a:lstStyle/>
          <a:p>
            <a:pPr marL="0" indent="0">
              <a:buNone/>
            </a:pPr>
            <a:r>
              <a:rPr lang="en-GB" sz="1800"/>
              <a:t>STORYBOARD and Trailer Idea.</a:t>
            </a:r>
          </a:p>
          <a:p>
            <a:pPr marL="0" indent="0">
              <a:buNone/>
            </a:pPr>
            <a:r>
              <a:rPr lang="en-GB" sz="1800"/>
              <a:t>The trailer will be mainly a combination of storyboard art and gameplay. </a:t>
            </a:r>
          </a:p>
          <a:p>
            <a:pPr marL="0" indent="0">
              <a:buNone/>
            </a:pPr>
            <a:r>
              <a:rPr lang="en-GB" sz="1800"/>
              <a:t>The trailer will begin with the first crawl of life of the turtle hatchling and showing him find good and healthy food. Fading to gameplay for each of its "unique" encounters</a:t>
            </a:r>
          </a:p>
        </p:txBody>
      </p:sp>
      <p:cxnSp>
        <p:nvCxnSpPr>
          <p:cNvPr id="14"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459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D68C2101-7FA4-4C90-B127-89153DB5832B}"/>
              </a:ext>
            </a:extLst>
          </p:cNvPr>
          <p:cNvSpPr>
            <a:spLocks noGrp="1"/>
          </p:cNvSpPr>
          <p:nvPr>
            <p:ph type="title"/>
          </p:nvPr>
        </p:nvSpPr>
        <p:spPr/>
        <p:txBody>
          <a:bodyPr/>
          <a:lstStyle/>
          <a:p>
            <a:r>
              <a:rPr lang="ro-RO"/>
              <a:t>3D </a:t>
            </a:r>
            <a:r>
              <a:rPr lang="ro-RO" err="1"/>
              <a:t>Assets</a:t>
            </a:r>
            <a:r>
              <a:rPr lang="ro-RO"/>
              <a:t>:</a:t>
            </a:r>
          </a:p>
        </p:txBody>
      </p:sp>
      <p:sp>
        <p:nvSpPr>
          <p:cNvPr id="3" name="Substituent conținut 2">
            <a:extLst>
              <a:ext uri="{FF2B5EF4-FFF2-40B4-BE49-F238E27FC236}">
                <a16:creationId xmlns:a16="http://schemas.microsoft.com/office/drawing/2014/main" id="{D0D640D3-E340-4854-A3CF-626E5B11268F}"/>
              </a:ext>
            </a:extLst>
          </p:cNvPr>
          <p:cNvSpPr>
            <a:spLocks noGrp="1"/>
          </p:cNvSpPr>
          <p:nvPr>
            <p:ph idx="1"/>
          </p:nvPr>
        </p:nvSpPr>
        <p:spPr/>
        <p:txBody>
          <a:bodyPr vert="horz" lIns="91440" tIns="45720" rIns="91440" bIns="45720" rtlCol="0" anchor="t">
            <a:normAutofit/>
          </a:bodyPr>
          <a:lstStyle/>
          <a:p>
            <a:r>
              <a:rPr lang="ro-RO" err="1"/>
              <a:t>Reference</a:t>
            </a:r>
            <a:r>
              <a:rPr lang="ro-RO"/>
              <a:t>:</a:t>
            </a:r>
          </a:p>
        </p:txBody>
      </p:sp>
      <p:pic>
        <p:nvPicPr>
          <p:cNvPr id="4" name="Imagine 4" descr="O imagine care conține reptilă, țestoasă, așezat, mare&#10;&#10;Descriere generată automat">
            <a:extLst>
              <a:ext uri="{FF2B5EF4-FFF2-40B4-BE49-F238E27FC236}">
                <a16:creationId xmlns:a16="http://schemas.microsoft.com/office/drawing/2014/main" id="{B8663FB8-F97B-4047-A537-D6FE10439522}"/>
              </a:ext>
            </a:extLst>
          </p:cNvPr>
          <p:cNvPicPr>
            <a:picLocks noChangeAspect="1"/>
          </p:cNvPicPr>
          <p:nvPr/>
        </p:nvPicPr>
        <p:blipFill>
          <a:blip r:embed="rId2"/>
          <a:stretch>
            <a:fillRect/>
          </a:stretch>
        </p:blipFill>
        <p:spPr>
          <a:xfrm>
            <a:off x="1033463" y="2466975"/>
            <a:ext cx="2466975" cy="1847850"/>
          </a:xfrm>
          <a:prstGeom prst="rect">
            <a:avLst/>
          </a:prstGeom>
        </p:spPr>
      </p:pic>
      <p:pic>
        <p:nvPicPr>
          <p:cNvPr id="5" name="Imagine 5" descr="O imagine care conține albastru, mare, aer, zburând&#10;&#10;Descriere generată automat">
            <a:extLst>
              <a:ext uri="{FF2B5EF4-FFF2-40B4-BE49-F238E27FC236}">
                <a16:creationId xmlns:a16="http://schemas.microsoft.com/office/drawing/2014/main" id="{D37A0F80-DA8B-4F9D-947B-9FCE0B9B9633}"/>
              </a:ext>
            </a:extLst>
          </p:cNvPr>
          <p:cNvPicPr>
            <a:picLocks noChangeAspect="1"/>
          </p:cNvPicPr>
          <p:nvPr/>
        </p:nvPicPr>
        <p:blipFill>
          <a:blip r:embed="rId3"/>
          <a:stretch>
            <a:fillRect/>
          </a:stretch>
        </p:blipFill>
        <p:spPr>
          <a:xfrm>
            <a:off x="3617934" y="2469585"/>
            <a:ext cx="2743200" cy="1543050"/>
          </a:xfrm>
          <a:prstGeom prst="rect">
            <a:avLst/>
          </a:prstGeom>
        </p:spPr>
      </p:pic>
      <p:pic>
        <p:nvPicPr>
          <p:cNvPr id="6" name="Imagine 6">
            <a:extLst>
              <a:ext uri="{FF2B5EF4-FFF2-40B4-BE49-F238E27FC236}">
                <a16:creationId xmlns:a16="http://schemas.microsoft.com/office/drawing/2014/main" id="{776E25A5-7D3B-43EE-B9D3-DCFA000BB4CF}"/>
              </a:ext>
            </a:extLst>
          </p:cNvPr>
          <p:cNvPicPr>
            <a:picLocks noChangeAspect="1"/>
          </p:cNvPicPr>
          <p:nvPr/>
        </p:nvPicPr>
        <p:blipFill>
          <a:blip r:embed="rId4"/>
          <a:stretch>
            <a:fillRect/>
          </a:stretch>
        </p:blipFill>
        <p:spPr>
          <a:xfrm>
            <a:off x="6206646" y="2151345"/>
            <a:ext cx="2325666" cy="2304790"/>
          </a:xfrm>
          <a:prstGeom prst="rect">
            <a:avLst/>
          </a:prstGeom>
        </p:spPr>
      </p:pic>
      <p:pic>
        <p:nvPicPr>
          <p:cNvPr id="7" name="Imagine 7" descr="O imagine care conține zăpadă, albastru, ținând, acoperit&#10;&#10;Descriere generată automat">
            <a:extLst>
              <a:ext uri="{FF2B5EF4-FFF2-40B4-BE49-F238E27FC236}">
                <a16:creationId xmlns:a16="http://schemas.microsoft.com/office/drawing/2014/main" id="{0E79C69E-D517-4A19-95C3-DEF382E5201B}"/>
              </a:ext>
            </a:extLst>
          </p:cNvPr>
          <p:cNvPicPr>
            <a:picLocks noChangeAspect="1"/>
          </p:cNvPicPr>
          <p:nvPr/>
        </p:nvPicPr>
        <p:blipFill>
          <a:blip r:embed="rId5"/>
          <a:stretch>
            <a:fillRect/>
          </a:stretch>
        </p:blipFill>
        <p:spPr>
          <a:xfrm>
            <a:off x="7730646" y="3257811"/>
            <a:ext cx="3108542" cy="3139857"/>
          </a:xfrm>
          <a:prstGeom prst="rect">
            <a:avLst/>
          </a:prstGeom>
        </p:spPr>
      </p:pic>
      <p:pic>
        <p:nvPicPr>
          <p:cNvPr id="8" name="Imagine 8" descr="O imagine care conține interior, așezat, sticlă, băutură&#10;&#10;Descriere generată automat">
            <a:extLst>
              <a:ext uri="{FF2B5EF4-FFF2-40B4-BE49-F238E27FC236}">
                <a16:creationId xmlns:a16="http://schemas.microsoft.com/office/drawing/2014/main" id="{8B4BA2D1-49FC-422B-97F6-CA86A39F6EC3}"/>
              </a:ext>
            </a:extLst>
          </p:cNvPr>
          <p:cNvPicPr>
            <a:picLocks noChangeAspect="1"/>
          </p:cNvPicPr>
          <p:nvPr/>
        </p:nvPicPr>
        <p:blipFill>
          <a:blip r:embed="rId6"/>
          <a:stretch>
            <a:fillRect/>
          </a:stretch>
        </p:blipFill>
        <p:spPr>
          <a:xfrm>
            <a:off x="4108537" y="4319392"/>
            <a:ext cx="4068871" cy="2039654"/>
          </a:xfrm>
          <a:prstGeom prst="rect">
            <a:avLst/>
          </a:prstGeom>
        </p:spPr>
      </p:pic>
      <p:pic>
        <p:nvPicPr>
          <p:cNvPr id="9" name="Imagine 9">
            <a:extLst>
              <a:ext uri="{FF2B5EF4-FFF2-40B4-BE49-F238E27FC236}">
                <a16:creationId xmlns:a16="http://schemas.microsoft.com/office/drawing/2014/main" id="{3706FD0F-455E-4677-9998-A2B9DD4C0A73}"/>
              </a:ext>
            </a:extLst>
          </p:cNvPr>
          <p:cNvPicPr>
            <a:picLocks noChangeAspect="1"/>
          </p:cNvPicPr>
          <p:nvPr/>
        </p:nvPicPr>
        <p:blipFill>
          <a:blip r:embed="rId7"/>
          <a:stretch>
            <a:fillRect/>
          </a:stretch>
        </p:blipFill>
        <p:spPr>
          <a:xfrm>
            <a:off x="2281824" y="3927872"/>
            <a:ext cx="2440488" cy="2655681"/>
          </a:xfrm>
          <a:prstGeom prst="rect">
            <a:avLst/>
          </a:prstGeom>
        </p:spPr>
      </p:pic>
    </p:spTree>
    <p:extLst>
      <p:ext uri="{BB962C8B-B14F-4D97-AF65-F5344CB8AC3E}">
        <p14:creationId xmlns:p14="http://schemas.microsoft.com/office/powerpoint/2010/main" val="86357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05588385-1B12-4384-ADA1-32FB5E18FC28}"/>
              </a:ext>
            </a:extLst>
          </p:cNvPr>
          <p:cNvSpPr>
            <a:spLocks noGrp="1"/>
          </p:cNvSpPr>
          <p:nvPr>
            <p:ph type="title"/>
          </p:nvPr>
        </p:nvSpPr>
        <p:spPr/>
        <p:txBody>
          <a:bodyPr/>
          <a:lstStyle/>
          <a:p>
            <a:endParaRPr lang="ro-RO"/>
          </a:p>
        </p:txBody>
      </p:sp>
      <p:sp>
        <p:nvSpPr>
          <p:cNvPr id="3" name="Substituent conținut 2">
            <a:extLst>
              <a:ext uri="{FF2B5EF4-FFF2-40B4-BE49-F238E27FC236}">
                <a16:creationId xmlns:a16="http://schemas.microsoft.com/office/drawing/2014/main" id="{7D8AE1F5-BFFD-490A-8D15-3E4A536692A3}"/>
              </a:ext>
            </a:extLst>
          </p:cNvPr>
          <p:cNvSpPr>
            <a:spLocks noGrp="1"/>
          </p:cNvSpPr>
          <p:nvPr>
            <p:ph idx="1"/>
          </p:nvPr>
        </p:nvSpPr>
        <p:spPr>
          <a:xfrm>
            <a:off x="838200" y="364256"/>
            <a:ext cx="10515600" cy="5812707"/>
          </a:xfrm>
        </p:spPr>
        <p:txBody>
          <a:bodyPr vert="horz" lIns="91440" tIns="45720" rIns="91440" bIns="45720" rtlCol="0" anchor="t">
            <a:normAutofit/>
          </a:bodyPr>
          <a:lstStyle/>
          <a:p>
            <a:r>
              <a:rPr lang="ro-RO"/>
              <a:t>3D </a:t>
            </a:r>
            <a:r>
              <a:rPr lang="ro-RO" err="1"/>
              <a:t>Models</a:t>
            </a:r>
            <a:r>
              <a:rPr lang="ro-RO"/>
              <a:t>:</a:t>
            </a:r>
          </a:p>
          <a:p>
            <a:endParaRPr lang="ro-RO"/>
          </a:p>
          <a:p>
            <a:endParaRPr lang="ro-RO"/>
          </a:p>
        </p:txBody>
      </p:sp>
      <p:pic>
        <p:nvPicPr>
          <p:cNvPr id="4" name="Imagine 4" descr="O imagine care conține monitor, captură de ecran, computer, interior&#10;&#10;Descriere generată automat">
            <a:extLst>
              <a:ext uri="{FF2B5EF4-FFF2-40B4-BE49-F238E27FC236}">
                <a16:creationId xmlns:a16="http://schemas.microsoft.com/office/drawing/2014/main" id="{89BD4DC5-04F4-4A16-BCCB-2F8E5501BE93}"/>
              </a:ext>
            </a:extLst>
          </p:cNvPr>
          <p:cNvPicPr>
            <a:picLocks noChangeAspect="1"/>
          </p:cNvPicPr>
          <p:nvPr/>
        </p:nvPicPr>
        <p:blipFill>
          <a:blip r:embed="rId2"/>
          <a:stretch>
            <a:fillRect/>
          </a:stretch>
        </p:blipFill>
        <p:spPr>
          <a:xfrm>
            <a:off x="716071" y="1498818"/>
            <a:ext cx="5759884" cy="3234063"/>
          </a:xfrm>
          <a:prstGeom prst="rect">
            <a:avLst/>
          </a:prstGeom>
        </p:spPr>
      </p:pic>
      <p:pic>
        <p:nvPicPr>
          <p:cNvPr id="5" name="Imagine 5" descr="O imagine care conține monitor, computer, captură de ecran, interior&#10;&#10;Descriere generată automat">
            <a:extLst>
              <a:ext uri="{FF2B5EF4-FFF2-40B4-BE49-F238E27FC236}">
                <a16:creationId xmlns:a16="http://schemas.microsoft.com/office/drawing/2014/main" id="{5CC7F6A3-8CF4-4B19-A1D6-6AFB0A9C28AB}"/>
              </a:ext>
            </a:extLst>
          </p:cNvPr>
          <p:cNvPicPr>
            <a:picLocks noChangeAspect="1"/>
          </p:cNvPicPr>
          <p:nvPr/>
        </p:nvPicPr>
        <p:blipFill>
          <a:blip r:embed="rId3"/>
          <a:stretch>
            <a:fillRect/>
          </a:stretch>
        </p:blipFill>
        <p:spPr>
          <a:xfrm>
            <a:off x="5434208" y="1331805"/>
            <a:ext cx="6125227" cy="3442830"/>
          </a:xfrm>
          <a:prstGeom prst="rect">
            <a:avLst/>
          </a:prstGeom>
        </p:spPr>
      </p:pic>
      <p:pic>
        <p:nvPicPr>
          <p:cNvPr id="6" name="Imagine 6" descr="O imagine care conține monitor, captură de ecran, computer, interior&#10;&#10;Descriere generată automat">
            <a:extLst>
              <a:ext uri="{FF2B5EF4-FFF2-40B4-BE49-F238E27FC236}">
                <a16:creationId xmlns:a16="http://schemas.microsoft.com/office/drawing/2014/main" id="{D83A2EFF-D559-46ED-BD50-27FE6D9F4E1E}"/>
              </a:ext>
            </a:extLst>
          </p:cNvPr>
          <p:cNvPicPr>
            <a:picLocks noChangeAspect="1"/>
          </p:cNvPicPr>
          <p:nvPr/>
        </p:nvPicPr>
        <p:blipFill>
          <a:blip r:embed="rId4"/>
          <a:stretch>
            <a:fillRect/>
          </a:stretch>
        </p:blipFill>
        <p:spPr>
          <a:xfrm>
            <a:off x="643002" y="4108406"/>
            <a:ext cx="5759885" cy="3213187"/>
          </a:xfrm>
          <a:prstGeom prst="rect">
            <a:avLst/>
          </a:prstGeom>
        </p:spPr>
      </p:pic>
    </p:spTree>
    <p:extLst>
      <p:ext uri="{BB962C8B-B14F-4D97-AF65-F5344CB8AC3E}">
        <p14:creationId xmlns:p14="http://schemas.microsoft.com/office/powerpoint/2010/main" val="280449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EF137926-5353-4E61-8E0E-FCC325106A7D}"/>
              </a:ext>
            </a:extLst>
          </p:cNvPr>
          <p:cNvSpPr>
            <a:spLocks noGrp="1"/>
          </p:cNvSpPr>
          <p:nvPr>
            <p:ph type="title"/>
          </p:nvPr>
        </p:nvSpPr>
        <p:spPr/>
        <p:txBody>
          <a:bodyPr/>
          <a:lstStyle/>
          <a:p>
            <a:endParaRPr lang="ro-RO"/>
          </a:p>
        </p:txBody>
      </p:sp>
      <p:sp>
        <p:nvSpPr>
          <p:cNvPr id="3" name="Substituent conținut 2">
            <a:extLst>
              <a:ext uri="{FF2B5EF4-FFF2-40B4-BE49-F238E27FC236}">
                <a16:creationId xmlns:a16="http://schemas.microsoft.com/office/drawing/2014/main" id="{EB2A9079-E626-46C1-8ADC-8258FBAB1C78}"/>
              </a:ext>
            </a:extLst>
          </p:cNvPr>
          <p:cNvSpPr>
            <a:spLocks noGrp="1"/>
          </p:cNvSpPr>
          <p:nvPr>
            <p:ph idx="1"/>
          </p:nvPr>
        </p:nvSpPr>
        <p:spPr>
          <a:xfrm>
            <a:off x="838200" y="364256"/>
            <a:ext cx="10515600" cy="5812707"/>
          </a:xfrm>
        </p:spPr>
        <p:txBody>
          <a:bodyPr vert="horz" lIns="91440" tIns="45720" rIns="91440" bIns="45720" rtlCol="0" anchor="t">
            <a:normAutofit/>
          </a:bodyPr>
          <a:lstStyle/>
          <a:p>
            <a:r>
              <a:rPr lang="ro-RO" err="1"/>
              <a:t>Texturing</a:t>
            </a:r>
            <a:r>
              <a:rPr lang="ro-RO"/>
              <a:t>:</a:t>
            </a:r>
          </a:p>
          <a:p>
            <a:endParaRPr lang="ro-RO"/>
          </a:p>
        </p:txBody>
      </p:sp>
      <p:pic>
        <p:nvPicPr>
          <p:cNvPr id="4" name="Imagine 4" descr="O imagine care conține monitor, interior, computer, masă&#10;&#10;Descriere generată automat">
            <a:extLst>
              <a:ext uri="{FF2B5EF4-FFF2-40B4-BE49-F238E27FC236}">
                <a16:creationId xmlns:a16="http://schemas.microsoft.com/office/drawing/2014/main" id="{AA17DD0C-B73E-4980-BB87-1C072BE18FB7}"/>
              </a:ext>
            </a:extLst>
          </p:cNvPr>
          <p:cNvPicPr>
            <a:picLocks noChangeAspect="1"/>
          </p:cNvPicPr>
          <p:nvPr/>
        </p:nvPicPr>
        <p:blipFill>
          <a:blip r:embed="rId2"/>
          <a:stretch>
            <a:fillRect/>
          </a:stretch>
        </p:blipFill>
        <p:spPr>
          <a:xfrm>
            <a:off x="841331" y="778571"/>
            <a:ext cx="7336075" cy="4110884"/>
          </a:xfrm>
          <a:prstGeom prst="rect">
            <a:avLst/>
          </a:prstGeom>
        </p:spPr>
      </p:pic>
      <p:pic>
        <p:nvPicPr>
          <p:cNvPr id="5" name="Imagine 5" descr="O imagine care conține monitor, interior, masă, computer&#10;&#10;Descriere generată automat">
            <a:extLst>
              <a:ext uri="{FF2B5EF4-FFF2-40B4-BE49-F238E27FC236}">
                <a16:creationId xmlns:a16="http://schemas.microsoft.com/office/drawing/2014/main" id="{54BB64BD-BDC9-447A-8E2A-DE83A6F21A7E}"/>
              </a:ext>
            </a:extLst>
          </p:cNvPr>
          <p:cNvPicPr>
            <a:picLocks noChangeAspect="1"/>
          </p:cNvPicPr>
          <p:nvPr/>
        </p:nvPicPr>
        <p:blipFill>
          <a:blip r:embed="rId3"/>
          <a:stretch>
            <a:fillRect/>
          </a:stretch>
        </p:blipFill>
        <p:spPr>
          <a:xfrm>
            <a:off x="4807907" y="778571"/>
            <a:ext cx="6636706" cy="3735104"/>
          </a:xfrm>
          <a:prstGeom prst="rect">
            <a:avLst/>
          </a:prstGeom>
        </p:spPr>
      </p:pic>
      <p:pic>
        <p:nvPicPr>
          <p:cNvPr id="6" name="Imagine 6" descr="O imagine care conține monitor, interior, computer, masă&#10;&#10;Descriere generată automat">
            <a:extLst>
              <a:ext uri="{FF2B5EF4-FFF2-40B4-BE49-F238E27FC236}">
                <a16:creationId xmlns:a16="http://schemas.microsoft.com/office/drawing/2014/main" id="{BACB9EBB-7D12-493D-8737-411C7D20B39E}"/>
              </a:ext>
            </a:extLst>
          </p:cNvPr>
          <p:cNvPicPr>
            <a:picLocks noChangeAspect="1"/>
          </p:cNvPicPr>
          <p:nvPr/>
        </p:nvPicPr>
        <p:blipFill>
          <a:blip r:embed="rId4"/>
          <a:stretch>
            <a:fillRect/>
          </a:stretch>
        </p:blipFill>
        <p:spPr>
          <a:xfrm>
            <a:off x="5507277" y="3356845"/>
            <a:ext cx="6835035" cy="3849926"/>
          </a:xfrm>
          <a:prstGeom prst="rect">
            <a:avLst/>
          </a:prstGeom>
        </p:spPr>
      </p:pic>
      <p:pic>
        <p:nvPicPr>
          <p:cNvPr id="7" name="Imagine 7" descr="O imagine care conține computer, interior, masă, monitor&#10;&#10;Descriere generată automat">
            <a:extLst>
              <a:ext uri="{FF2B5EF4-FFF2-40B4-BE49-F238E27FC236}">
                <a16:creationId xmlns:a16="http://schemas.microsoft.com/office/drawing/2014/main" id="{15799B85-7E6B-4A5A-81C8-49151FE0BB9E}"/>
              </a:ext>
            </a:extLst>
          </p:cNvPr>
          <p:cNvPicPr>
            <a:picLocks noChangeAspect="1"/>
          </p:cNvPicPr>
          <p:nvPr/>
        </p:nvPicPr>
        <p:blipFill>
          <a:blip r:embed="rId5"/>
          <a:stretch>
            <a:fillRect/>
          </a:stretch>
        </p:blipFill>
        <p:spPr>
          <a:xfrm>
            <a:off x="402921" y="3356844"/>
            <a:ext cx="6991610" cy="3933432"/>
          </a:xfrm>
          <a:prstGeom prst="rect">
            <a:avLst/>
          </a:prstGeom>
        </p:spPr>
      </p:pic>
    </p:spTree>
    <p:extLst>
      <p:ext uri="{BB962C8B-B14F-4D97-AF65-F5344CB8AC3E}">
        <p14:creationId xmlns:p14="http://schemas.microsoft.com/office/powerpoint/2010/main" val="2659143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BDA3F-934E-409F-B57F-5D9179520BAB}"/>
              </a:ext>
            </a:extLst>
          </p:cNvPr>
          <p:cNvSpPr>
            <a:spLocks noGrp="1"/>
          </p:cNvSpPr>
          <p:nvPr>
            <p:ph type="title"/>
          </p:nvPr>
        </p:nvSpPr>
        <p:spPr/>
        <p:txBody>
          <a:bodyPr/>
          <a:lstStyle/>
          <a:p>
            <a:r>
              <a:rPr lang="en-GB"/>
              <a:t>Game: UI/UX Menu</a:t>
            </a:r>
          </a:p>
        </p:txBody>
      </p:sp>
      <p:pic>
        <p:nvPicPr>
          <p:cNvPr id="5" name="Picture 5" descr="A screenshot of a cell phone&#10;&#10;Description automatically generated">
            <a:extLst>
              <a:ext uri="{FF2B5EF4-FFF2-40B4-BE49-F238E27FC236}">
                <a16:creationId xmlns:a16="http://schemas.microsoft.com/office/drawing/2014/main" id="{C8960A6C-BEDB-45A4-85DC-D19A0DF23B61}"/>
              </a:ext>
            </a:extLst>
          </p:cNvPr>
          <p:cNvPicPr>
            <a:picLocks noChangeAspect="1"/>
          </p:cNvPicPr>
          <p:nvPr/>
        </p:nvPicPr>
        <p:blipFill>
          <a:blip r:embed="rId2"/>
          <a:stretch>
            <a:fillRect/>
          </a:stretch>
        </p:blipFill>
        <p:spPr>
          <a:xfrm>
            <a:off x="6603963" y="3723593"/>
            <a:ext cx="5146430" cy="2459736"/>
          </a:xfrm>
          <a:prstGeom prst="rect">
            <a:avLst/>
          </a:prstGeom>
        </p:spPr>
      </p:pic>
      <p:sp>
        <p:nvSpPr>
          <p:cNvPr id="6" name="TextBox 5">
            <a:extLst>
              <a:ext uri="{FF2B5EF4-FFF2-40B4-BE49-F238E27FC236}">
                <a16:creationId xmlns:a16="http://schemas.microsoft.com/office/drawing/2014/main" id="{7F3F63E3-1AEA-47B5-9685-0D614CADD4AA}"/>
              </a:ext>
            </a:extLst>
          </p:cNvPr>
          <p:cNvSpPr txBox="1"/>
          <p:nvPr/>
        </p:nvSpPr>
        <p:spPr>
          <a:xfrm>
            <a:off x="838200" y="1552575"/>
            <a:ext cx="37338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t>Main Menu and Settings</a:t>
            </a:r>
          </a:p>
        </p:txBody>
      </p:sp>
      <p:sp>
        <p:nvSpPr>
          <p:cNvPr id="7" name="TextBox 6">
            <a:extLst>
              <a:ext uri="{FF2B5EF4-FFF2-40B4-BE49-F238E27FC236}">
                <a16:creationId xmlns:a16="http://schemas.microsoft.com/office/drawing/2014/main" id="{D9611C5F-BF67-466C-942A-23AFD4002809}"/>
              </a:ext>
            </a:extLst>
          </p:cNvPr>
          <p:cNvSpPr txBox="1"/>
          <p:nvPr/>
        </p:nvSpPr>
        <p:spPr>
          <a:xfrm>
            <a:off x="838200" y="2943225"/>
            <a:ext cx="492442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The UI/UX is currently at a wireframe stage and the settings menu is missing a back button.</a:t>
            </a:r>
          </a:p>
          <a:p>
            <a:r>
              <a:rPr lang="en-GB"/>
              <a:t>The side buttons are going to be the logos of our game and the campaign we are supporting. All the buttons are functional except the sliders (for now).</a:t>
            </a:r>
          </a:p>
          <a:p>
            <a:r>
              <a:rPr lang="en-GB"/>
              <a:t>In the middle there will be a sprite with our game's title.</a:t>
            </a:r>
          </a:p>
        </p:txBody>
      </p:sp>
      <p:pic>
        <p:nvPicPr>
          <p:cNvPr id="9" name="Picture 9" descr="A screenshot of a cell phone&#10;&#10;Description automatically generated">
            <a:extLst>
              <a:ext uri="{FF2B5EF4-FFF2-40B4-BE49-F238E27FC236}">
                <a16:creationId xmlns:a16="http://schemas.microsoft.com/office/drawing/2014/main" id="{E3823048-42C8-4214-A700-C7D40A639266}"/>
              </a:ext>
            </a:extLst>
          </p:cNvPr>
          <p:cNvPicPr>
            <a:picLocks noGrp="1" noChangeAspect="1"/>
          </p:cNvPicPr>
          <p:nvPr>
            <p:ph idx="1"/>
          </p:nvPr>
        </p:nvPicPr>
        <p:blipFill>
          <a:blip r:embed="rId3"/>
          <a:stretch>
            <a:fillRect/>
          </a:stretch>
        </p:blipFill>
        <p:spPr>
          <a:xfrm>
            <a:off x="6600320" y="559367"/>
            <a:ext cx="5154096" cy="2617788"/>
          </a:xfrm>
        </p:spPr>
      </p:pic>
    </p:spTree>
    <p:extLst>
      <p:ext uri="{BB962C8B-B14F-4D97-AF65-F5344CB8AC3E}">
        <p14:creationId xmlns:p14="http://schemas.microsoft.com/office/powerpoint/2010/main" val="4149920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2">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6B2A89-3764-4243-8860-8073DF45002F}"/>
              </a:ext>
            </a:extLst>
          </p:cNvPr>
          <p:cNvSpPr>
            <a:spLocks noGrp="1"/>
          </p:cNvSpPr>
          <p:nvPr>
            <p:ph type="title"/>
          </p:nvPr>
        </p:nvSpPr>
        <p:spPr>
          <a:xfrm>
            <a:off x="838200" y="698643"/>
            <a:ext cx="5243394" cy="2225532"/>
          </a:xfrm>
        </p:spPr>
        <p:txBody>
          <a:bodyPr anchor="t">
            <a:normAutofit/>
          </a:bodyPr>
          <a:lstStyle/>
          <a:p>
            <a:r>
              <a:rPr lang="en-GB" sz="6000"/>
              <a:t>Game: UI/UX In-Game</a:t>
            </a:r>
          </a:p>
        </p:txBody>
      </p:sp>
      <p:cxnSp>
        <p:nvCxnSpPr>
          <p:cNvPr id="9" name="Straight Connector 1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1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6" name="Picture 6" descr="A picture containing sitting, monitor, computer, television&#10;&#10;Description automatically generated">
            <a:extLst>
              <a:ext uri="{FF2B5EF4-FFF2-40B4-BE49-F238E27FC236}">
                <a16:creationId xmlns:a16="http://schemas.microsoft.com/office/drawing/2014/main" id="{1C979506-EF24-4DB7-87C5-88095A40BDFA}"/>
              </a:ext>
            </a:extLst>
          </p:cNvPr>
          <p:cNvPicPr>
            <a:picLocks noChangeAspect="1"/>
          </p:cNvPicPr>
          <p:nvPr/>
        </p:nvPicPr>
        <p:blipFill>
          <a:blip r:embed="rId2"/>
          <a:stretch>
            <a:fillRect/>
          </a:stretch>
        </p:blipFill>
        <p:spPr>
          <a:xfrm>
            <a:off x="8371577" y="3241184"/>
            <a:ext cx="3429627" cy="949246"/>
          </a:xfrm>
          <a:prstGeom prst="rect">
            <a:avLst/>
          </a:prstGeom>
        </p:spPr>
      </p:pic>
      <p:pic>
        <p:nvPicPr>
          <p:cNvPr id="5" name="Picture 5" descr="A close up of a logo&#10;&#10;Description automatically generated">
            <a:extLst>
              <a:ext uri="{FF2B5EF4-FFF2-40B4-BE49-F238E27FC236}">
                <a16:creationId xmlns:a16="http://schemas.microsoft.com/office/drawing/2014/main" id="{D4ADE2B6-44FD-4BAF-8E60-C69F8926E966}"/>
              </a:ext>
            </a:extLst>
          </p:cNvPr>
          <p:cNvPicPr>
            <a:picLocks noChangeAspect="1"/>
          </p:cNvPicPr>
          <p:nvPr/>
        </p:nvPicPr>
        <p:blipFill>
          <a:blip r:embed="rId3"/>
          <a:stretch>
            <a:fillRect/>
          </a:stretch>
        </p:blipFill>
        <p:spPr>
          <a:xfrm>
            <a:off x="8368611" y="4398455"/>
            <a:ext cx="3429617" cy="1101574"/>
          </a:xfrm>
          <a:prstGeom prst="rect">
            <a:avLst/>
          </a:prstGeom>
        </p:spPr>
      </p:pic>
      <p:pic>
        <p:nvPicPr>
          <p:cNvPr id="4" name="Picture 4" descr="A close up of a necklace&#10;&#10;Description automatically generated">
            <a:extLst>
              <a:ext uri="{FF2B5EF4-FFF2-40B4-BE49-F238E27FC236}">
                <a16:creationId xmlns:a16="http://schemas.microsoft.com/office/drawing/2014/main" id="{1BE49DF7-198A-4378-A214-1BF785A10262}"/>
              </a:ext>
            </a:extLst>
          </p:cNvPr>
          <p:cNvPicPr>
            <a:picLocks noChangeAspect="1"/>
          </p:cNvPicPr>
          <p:nvPr/>
        </p:nvPicPr>
        <p:blipFill>
          <a:blip r:embed="rId4"/>
          <a:stretch>
            <a:fillRect/>
          </a:stretch>
        </p:blipFill>
        <p:spPr>
          <a:xfrm>
            <a:off x="6012061" y="3313278"/>
            <a:ext cx="1771447" cy="2643950"/>
          </a:xfrm>
          <a:prstGeom prst="rect">
            <a:avLst/>
          </a:prstGeom>
        </p:spPr>
      </p:pic>
      <p:pic>
        <p:nvPicPr>
          <p:cNvPr id="7" name="Picture 17">
            <a:extLst>
              <a:ext uri="{FF2B5EF4-FFF2-40B4-BE49-F238E27FC236}">
                <a16:creationId xmlns:a16="http://schemas.microsoft.com/office/drawing/2014/main" id="{8AA52EB6-DDE4-4448-A563-C9366CFD3481}"/>
              </a:ext>
            </a:extLst>
          </p:cNvPr>
          <p:cNvPicPr>
            <a:picLocks noGrp="1" noChangeAspect="1"/>
          </p:cNvPicPr>
          <p:nvPr>
            <p:ph idx="1"/>
          </p:nvPr>
        </p:nvPicPr>
        <p:blipFill>
          <a:blip r:embed="rId5"/>
          <a:stretch>
            <a:fillRect/>
          </a:stretch>
        </p:blipFill>
        <p:spPr>
          <a:xfrm>
            <a:off x="6235154" y="2252073"/>
            <a:ext cx="5781675" cy="276225"/>
          </a:xfrm>
        </p:spPr>
      </p:pic>
      <p:pic>
        <p:nvPicPr>
          <p:cNvPr id="18" name="Picture 19" descr="A close up of a logo&#10;&#10;Description automatically generated">
            <a:extLst>
              <a:ext uri="{FF2B5EF4-FFF2-40B4-BE49-F238E27FC236}">
                <a16:creationId xmlns:a16="http://schemas.microsoft.com/office/drawing/2014/main" id="{17952A27-B6FC-48D9-B10A-F037B60BFF0A}"/>
              </a:ext>
            </a:extLst>
          </p:cNvPr>
          <p:cNvPicPr>
            <a:picLocks noChangeAspect="1"/>
          </p:cNvPicPr>
          <p:nvPr/>
        </p:nvPicPr>
        <p:blipFill>
          <a:blip r:embed="rId6"/>
          <a:stretch>
            <a:fillRect/>
          </a:stretch>
        </p:blipFill>
        <p:spPr>
          <a:xfrm>
            <a:off x="6090429" y="2119237"/>
            <a:ext cx="876300" cy="536067"/>
          </a:xfrm>
          <a:prstGeom prst="rect">
            <a:avLst/>
          </a:prstGeom>
        </p:spPr>
      </p:pic>
    </p:spTree>
    <p:extLst>
      <p:ext uri="{BB962C8B-B14F-4D97-AF65-F5344CB8AC3E}">
        <p14:creationId xmlns:p14="http://schemas.microsoft.com/office/powerpoint/2010/main" val="331477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5A21-13DF-401D-BF3B-BC36F5B47C7A}"/>
              </a:ext>
            </a:extLst>
          </p:cNvPr>
          <p:cNvSpPr>
            <a:spLocks noGrp="1"/>
          </p:cNvSpPr>
          <p:nvPr>
            <p:ph type="title"/>
          </p:nvPr>
        </p:nvSpPr>
        <p:spPr/>
        <p:txBody>
          <a:bodyPr/>
          <a:lstStyle/>
          <a:p>
            <a:r>
              <a:rPr lang="en-GB"/>
              <a:t>The Actual Game</a:t>
            </a:r>
          </a:p>
        </p:txBody>
      </p:sp>
      <p:pic>
        <p:nvPicPr>
          <p:cNvPr id="4" name="Picture 4" descr="A picture containing object&#10;&#10;Description automatically generated">
            <a:extLst>
              <a:ext uri="{FF2B5EF4-FFF2-40B4-BE49-F238E27FC236}">
                <a16:creationId xmlns:a16="http://schemas.microsoft.com/office/drawing/2014/main" id="{446C5BE1-6B81-4AF9-BB67-8FBCD0028371}"/>
              </a:ext>
            </a:extLst>
          </p:cNvPr>
          <p:cNvPicPr>
            <a:picLocks noGrp="1" noChangeAspect="1"/>
          </p:cNvPicPr>
          <p:nvPr>
            <p:ph idx="1"/>
          </p:nvPr>
        </p:nvPicPr>
        <p:blipFill>
          <a:blip r:embed="rId2"/>
          <a:stretch>
            <a:fillRect/>
          </a:stretch>
        </p:blipFill>
        <p:spPr>
          <a:xfrm>
            <a:off x="6549707" y="596199"/>
            <a:ext cx="5053255" cy="2611446"/>
          </a:xfrm>
        </p:spPr>
      </p:pic>
      <p:sp>
        <p:nvSpPr>
          <p:cNvPr id="5" name="TextBox 4">
            <a:extLst>
              <a:ext uri="{FF2B5EF4-FFF2-40B4-BE49-F238E27FC236}">
                <a16:creationId xmlns:a16="http://schemas.microsoft.com/office/drawing/2014/main" id="{406BD387-668B-4495-AC7D-6E482F980B59}"/>
              </a:ext>
            </a:extLst>
          </p:cNvPr>
          <p:cNvSpPr txBox="1"/>
          <p:nvPr/>
        </p:nvSpPr>
        <p:spPr>
          <a:xfrm>
            <a:off x="834656" y="1695006"/>
            <a:ext cx="508236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Since we have an endless game, the main mechanic was procedurally generating the 'level'. Food/junk pickups are spawned in chunks and get removed once out of view. </a:t>
            </a:r>
          </a:p>
          <a:p>
            <a:endParaRPr lang="en-US"/>
          </a:p>
          <a:p>
            <a:r>
              <a:rPr lang="en-US"/>
              <a:t>The next feature we implemented was the turtle movement. It's controlled by the mouse and slowly rotates towards the direction of movement.</a:t>
            </a:r>
          </a:p>
          <a:p>
            <a:endParaRPr lang="en-US"/>
          </a:p>
          <a:p>
            <a:r>
              <a:rPr lang="en-US"/>
              <a:t>The last feature implemented is the hunger and health system. The player has to manage these two and at the same time dodge ocean junk.</a:t>
            </a:r>
          </a:p>
        </p:txBody>
      </p:sp>
      <p:pic>
        <p:nvPicPr>
          <p:cNvPr id="6" name="Picture 6" descr="A picture containing indoor, sitting, beach, table&#10;&#10;Description automatically generated">
            <a:extLst>
              <a:ext uri="{FF2B5EF4-FFF2-40B4-BE49-F238E27FC236}">
                <a16:creationId xmlns:a16="http://schemas.microsoft.com/office/drawing/2014/main" id="{9014696A-9189-466B-A441-5875294EE268}"/>
              </a:ext>
            </a:extLst>
          </p:cNvPr>
          <p:cNvPicPr>
            <a:picLocks noChangeAspect="1"/>
          </p:cNvPicPr>
          <p:nvPr/>
        </p:nvPicPr>
        <p:blipFill>
          <a:blip r:embed="rId3"/>
          <a:stretch>
            <a:fillRect/>
          </a:stretch>
        </p:blipFill>
        <p:spPr>
          <a:xfrm>
            <a:off x="6553200" y="3460046"/>
            <a:ext cx="5048250" cy="2843034"/>
          </a:xfrm>
          <a:prstGeom prst="rect">
            <a:avLst/>
          </a:prstGeom>
        </p:spPr>
      </p:pic>
    </p:spTree>
    <p:extLst>
      <p:ext uri="{BB962C8B-B14F-4D97-AF65-F5344CB8AC3E}">
        <p14:creationId xmlns:p14="http://schemas.microsoft.com/office/powerpoint/2010/main" val="458419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32">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A6A046-4F18-4842-89FE-E9A6ED7C7451}"/>
              </a:ext>
            </a:extLst>
          </p:cNvPr>
          <p:cNvSpPr>
            <a:spLocks noGrp="1"/>
          </p:cNvSpPr>
          <p:nvPr>
            <p:ph type="title"/>
          </p:nvPr>
        </p:nvSpPr>
        <p:spPr>
          <a:xfrm>
            <a:off x="6412091" y="501651"/>
            <a:ext cx="4395340" cy="1716255"/>
          </a:xfrm>
        </p:spPr>
        <p:txBody>
          <a:bodyPr anchor="b">
            <a:normAutofit/>
          </a:bodyPr>
          <a:lstStyle/>
          <a:p>
            <a:r>
              <a:rPr lang="en-US" sz="5400"/>
              <a:t>Gameplay</a:t>
            </a:r>
          </a:p>
        </p:txBody>
      </p:sp>
      <p:sp>
        <p:nvSpPr>
          <p:cNvPr id="47" name="Rectangle 3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able, cake, birthday, ocean&#10;&#10;Description automatically generated">
            <a:extLst>
              <a:ext uri="{FF2B5EF4-FFF2-40B4-BE49-F238E27FC236}">
                <a16:creationId xmlns:a16="http://schemas.microsoft.com/office/drawing/2014/main" id="{A1F7590E-F425-4A72-B450-23F7D0F95C23}"/>
              </a:ext>
            </a:extLst>
          </p:cNvPr>
          <p:cNvPicPr>
            <a:picLocks noChangeAspect="1"/>
          </p:cNvPicPr>
          <p:nvPr/>
        </p:nvPicPr>
        <p:blipFill>
          <a:blip r:embed="rId2"/>
          <a:stretch>
            <a:fillRect/>
          </a:stretch>
        </p:blipFill>
        <p:spPr>
          <a:xfrm>
            <a:off x="279143" y="1966945"/>
            <a:ext cx="5221625" cy="2924110"/>
          </a:xfrm>
          <a:prstGeom prst="rect">
            <a:avLst/>
          </a:prstGeom>
        </p:spPr>
      </p:pic>
      <p:sp>
        <p:nvSpPr>
          <p:cNvPr id="3" name="Content Placeholder 2">
            <a:extLst>
              <a:ext uri="{FF2B5EF4-FFF2-40B4-BE49-F238E27FC236}">
                <a16:creationId xmlns:a16="http://schemas.microsoft.com/office/drawing/2014/main" id="{819FE4D0-D5FD-4BBB-96E7-7E41772E57DF}"/>
              </a:ext>
            </a:extLst>
          </p:cNvPr>
          <p:cNvSpPr>
            <a:spLocks noGrp="1"/>
          </p:cNvSpPr>
          <p:nvPr>
            <p:ph idx="1"/>
          </p:nvPr>
        </p:nvSpPr>
        <p:spPr>
          <a:xfrm>
            <a:off x="6392583" y="2645922"/>
            <a:ext cx="4434721" cy="3710427"/>
          </a:xfrm>
        </p:spPr>
        <p:txBody>
          <a:bodyPr vert="horz" lIns="91440" tIns="45720" rIns="91440" bIns="45720" rtlCol="0" anchor="t">
            <a:normAutofit/>
          </a:bodyPr>
          <a:lstStyle/>
          <a:p>
            <a:r>
              <a:rPr lang="en-US" sz="1800"/>
              <a:t>The main game obstacles are health and hunger. The player tries to keep the turtle from starving by catching food in an increasingly more and more polluted underwater world with less and less food to find.</a:t>
            </a:r>
          </a:p>
          <a:p>
            <a:r>
              <a:rPr lang="en-US" sz="1800">
                <a:hlinkClick r:id="rId3"/>
              </a:rPr>
              <a:t>Gameplay</a:t>
            </a:r>
            <a:endParaRPr lang="en-US" sz="1800"/>
          </a:p>
          <a:p>
            <a:endParaRPr lang="en-US" sz="1800"/>
          </a:p>
        </p:txBody>
      </p:sp>
      <p:cxnSp>
        <p:nvCxnSpPr>
          <p:cNvPr id="48" name="Straight Connector 3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32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group of people posing for the camera&#10;&#10;Description automatically generated">
            <a:extLst>
              <a:ext uri="{FF2B5EF4-FFF2-40B4-BE49-F238E27FC236}">
                <a16:creationId xmlns:a16="http://schemas.microsoft.com/office/drawing/2014/main" id="{6217790E-E673-4E04-B337-2CC4D435B0CA}"/>
              </a:ext>
            </a:extLst>
          </p:cNvPr>
          <p:cNvPicPr>
            <a:picLocks noGrp="1" noChangeAspect="1"/>
          </p:cNvPicPr>
          <p:nvPr>
            <p:ph idx="1"/>
          </p:nvPr>
        </p:nvPicPr>
        <p:blipFill rotWithShape="1">
          <a:blip r:embed="rId2"/>
          <a:srcRect l="25"/>
          <a:stretch/>
        </p:blipFill>
        <p:spPr>
          <a:xfrm>
            <a:off x="20" y="1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AE0319-D373-4AE7-931F-FDFCF8270732}"/>
              </a:ext>
            </a:extLst>
          </p:cNvPr>
          <p:cNvSpPr>
            <a:spLocks noGrp="1"/>
          </p:cNvSpPr>
          <p:nvPr>
            <p:ph type="title"/>
          </p:nvPr>
        </p:nvSpPr>
        <p:spPr>
          <a:xfrm>
            <a:off x="1524000" y="349546"/>
            <a:ext cx="9144000" cy="1152663"/>
          </a:xfrm>
        </p:spPr>
        <p:txBody>
          <a:bodyPr vert="horz" lIns="91440" tIns="45720" rIns="91440" bIns="45720" rtlCol="0" anchor="b">
            <a:normAutofit/>
          </a:bodyPr>
          <a:lstStyle/>
          <a:p>
            <a:pPr algn="ctr"/>
            <a:r>
              <a:rPr lang="en-US" b="1" cap="all">
                <a:solidFill>
                  <a:schemeClr val="bg1"/>
                </a:solidFill>
                <a:latin typeface="SimSun-ExtB"/>
                <a:ea typeface="SimSun-ExtB"/>
              </a:rPr>
              <a:t>EAST COAST GANG</a:t>
            </a:r>
            <a:endParaRPr lang="en-US" b="1" kern="1200" cap="all" baseline="0">
              <a:solidFill>
                <a:schemeClr val="bg1"/>
              </a:solidFill>
              <a:latin typeface="SimSun-ExtB"/>
              <a:ea typeface="SimSun-ExtB"/>
            </a:endParaRPr>
          </a:p>
        </p:txBody>
      </p:sp>
    </p:spTree>
    <p:extLst>
      <p:ext uri="{BB962C8B-B14F-4D97-AF65-F5344CB8AC3E}">
        <p14:creationId xmlns:p14="http://schemas.microsoft.com/office/powerpoint/2010/main" val="2250806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FEFA58-7061-4EA8-B342-4BD975A224C5}"/>
              </a:ext>
            </a:extLst>
          </p:cNvPr>
          <p:cNvSpPr>
            <a:spLocks noGrp="1"/>
          </p:cNvSpPr>
          <p:nvPr>
            <p:ph type="title"/>
          </p:nvPr>
        </p:nvSpPr>
        <p:spPr>
          <a:xfrm>
            <a:off x="838200" y="1336390"/>
            <a:ext cx="6155988" cy="1182927"/>
          </a:xfrm>
        </p:spPr>
        <p:txBody>
          <a:bodyPr anchor="b">
            <a:normAutofit/>
          </a:bodyPr>
          <a:lstStyle/>
          <a:p>
            <a:r>
              <a:rPr lang="en-GB" sz="4200"/>
              <a:t>East Coast Gang: Rares</a:t>
            </a:r>
          </a:p>
        </p:txBody>
      </p:sp>
      <p:cxnSp>
        <p:nvCxnSpPr>
          <p:cNvPr id="63" name="Straight Connector 62">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194D99DD-678C-4A62-8783-F56E853A48B7}"/>
              </a:ext>
            </a:extLst>
          </p:cNvPr>
          <p:cNvSpPr>
            <a:spLocks noGrp="1"/>
          </p:cNvSpPr>
          <p:nvPr>
            <p:ph idx="1"/>
          </p:nvPr>
        </p:nvSpPr>
        <p:spPr>
          <a:xfrm>
            <a:off x="803776" y="2829330"/>
            <a:ext cx="6190412" cy="3344459"/>
          </a:xfrm>
        </p:spPr>
        <p:txBody>
          <a:bodyPr anchor="t">
            <a:normAutofit/>
          </a:bodyPr>
          <a:lstStyle/>
          <a:p>
            <a:r>
              <a:rPr lang="en-US" sz="1800"/>
              <a:t>Designer</a:t>
            </a:r>
          </a:p>
          <a:p>
            <a:pPr marL="0" indent="0">
              <a:buNone/>
            </a:pPr>
            <a:r>
              <a:rPr lang="en-US" sz="1800"/>
              <a:t>In charge of Documents. </a:t>
            </a:r>
          </a:p>
          <a:p>
            <a:pPr marL="0" indent="0">
              <a:buNone/>
            </a:pPr>
            <a:r>
              <a:rPr lang="en-US" sz="1800"/>
              <a:t>I am managing Scrum.</a:t>
            </a:r>
          </a:p>
          <a:p>
            <a:pPr marL="0" indent="0">
              <a:buNone/>
            </a:pPr>
            <a:r>
              <a:rPr lang="en-US" sz="1800"/>
              <a:t>I did the conceptualizing, ideation.</a:t>
            </a:r>
          </a:p>
          <a:p>
            <a:pPr marL="0" indent="0">
              <a:buNone/>
            </a:pPr>
            <a:r>
              <a:rPr lang="en-US" sz="1800"/>
              <a:t>Was in charge of storyboard writing.</a:t>
            </a:r>
          </a:p>
          <a:p>
            <a:pPr marL="0" indent="0">
              <a:buNone/>
            </a:pPr>
            <a:r>
              <a:rPr lang="en-US" sz="1800"/>
              <a:t>Helped with feedback for the website.</a:t>
            </a:r>
          </a:p>
          <a:p>
            <a:pPr marL="0" indent="0">
              <a:buNone/>
            </a:pPr>
            <a:r>
              <a:rPr lang="en-US" sz="1800"/>
              <a:t>In charge of Main Menu UI/UX.</a:t>
            </a:r>
          </a:p>
          <a:p>
            <a:pPr marL="0" indent="0">
              <a:buNone/>
            </a:pPr>
            <a:endParaRPr lang="en-US" sz="1800"/>
          </a:p>
        </p:txBody>
      </p:sp>
      <p:pic>
        <p:nvPicPr>
          <p:cNvPr id="4" name="Picture 4" descr="A picture containing person, person, food, eating&#10;&#10;Description automatically generated">
            <a:extLst>
              <a:ext uri="{FF2B5EF4-FFF2-40B4-BE49-F238E27FC236}">
                <a16:creationId xmlns:a16="http://schemas.microsoft.com/office/drawing/2014/main" id="{4C65B8B8-8A1C-4640-ABE4-1FBBB2633D94}"/>
              </a:ext>
            </a:extLst>
          </p:cNvPr>
          <p:cNvPicPr>
            <a:picLocks noChangeAspect="1"/>
          </p:cNvPicPr>
          <p:nvPr/>
        </p:nvPicPr>
        <p:blipFill rotWithShape="1">
          <a:blip r:embed="rId2"/>
          <a:srcRect l="30361" t="29914" r="24819" b="855"/>
          <a:stretch/>
        </p:blipFill>
        <p:spPr>
          <a:xfrm rot="5400000">
            <a:off x="7652537" y="1947548"/>
            <a:ext cx="3807734" cy="370080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6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400756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2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AAED9FDB-4372-4B6A-9645-D605795FE089}"/>
              </a:ext>
            </a:extLst>
          </p:cNvPr>
          <p:cNvSpPr>
            <a:spLocks noGrp="1"/>
          </p:cNvSpPr>
          <p:nvPr>
            <p:ph type="title"/>
          </p:nvPr>
        </p:nvSpPr>
        <p:spPr>
          <a:xfrm>
            <a:off x="1245072" y="1289765"/>
            <a:ext cx="3651101" cy="4270963"/>
          </a:xfrm>
        </p:spPr>
        <p:txBody>
          <a:bodyPr anchor="ctr">
            <a:normAutofit/>
          </a:bodyPr>
          <a:lstStyle/>
          <a:p>
            <a:pPr algn="ctr"/>
            <a:r>
              <a:rPr lang="en-GB" sz="2900">
                <a:solidFill>
                  <a:schemeClr val="bg1"/>
                </a:solidFill>
              </a:rPr>
              <a:t>Ideation: Concepts</a:t>
            </a:r>
          </a:p>
        </p:txBody>
      </p:sp>
      <p:sp>
        <p:nvSpPr>
          <p:cNvPr id="2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04AF6565-BAF6-416C-AEBF-75C0F0B9BD19}"/>
              </a:ext>
            </a:extLst>
          </p:cNvPr>
          <p:cNvSpPr>
            <a:spLocks noGrp="1"/>
          </p:cNvSpPr>
          <p:nvPr>
            <p:ph idx="1"/>
          </p:nvPr>
        </p:nvSpPr>
        <p:spPr>
          <a:xfrm>
            <a:off x="5939839" y="258110"/>
            <a:ext cx="5552691" cy="6098240"/>
          </a:xfrm>
        </p:spPr>
        <p:txBody>
          <a:bodyPr anchor="ctr">
            <a:normAutofit/>
          </a:bodyPr>
          <a:lstStyle/>
          <a:p>
            <a:pPr marL="0" indent="0">
              <a:buNone/>
            </a:pPr>
            <a:r>
              <a:rPr lang="en-GB" sz="1100">
                <a:ea typeface="+mn-lt"/>
                <a:cs typeface="+mn-lt"/>
              </a:rPr>
              <a:t>Keep the Ocean Clean, Save the Turtles.</a:t>
            </a:r>
          </a:p>
          <a:p>
            <a:pPr marL="0" indent="0">
              <a:buNone/>
            </a:pPr>
            <a:r>
              <a:rPr lang="en-GB" sz="1100">
                <a:ea typeface="+mn-lt"/>
                <a:cs typeface="+mn-lt"/>
              </a:rPr>
              <a:t>Target Group: 14+</a:t>
            </a:r>
            <a:endParaRPr lang="en-GB" sz="1100"/>
          </a:p>
          <a:p>
            <a:r>
              <a:rPr lang="en-GB" sz="1100">
                <a:ea typeface="+mn-lt"/>
                <a:cs typeface="+mn-lt"/>
              </a:rPr>
              <a:t> The game is about a baby turtle that has to survive the trash from the ocean. You start out in the clean ocean water, minding your own business and growing up. As soon as you reach adolescence the ocean begins to become riddled with trash, not much but it slowly becomes abundant. At adult-hood you live to see your once beautiful home, become a festering place for disease, trash everywhere, water is green. You become stuck and you die. </a:t>
            </a:r>
            <a:endParaRPr lang="en-GB" sz="1100"/>
          </a:p>
          <a:p>
            <a:pPr marL="0" indent="0">
              <a:buNone/>
            </a:pPr>
            <a:r>
              <a:rPr lang="en-GB" sz="1100">
                <a:ea typeface="+mn-lt"/>
                <a:cs typeface="+mn-lt"/>
                <a:hlinkClick r:id="rId2"/>
              </a:rPr>
              <a:t>https://www.seeturtles.org/help-save-turtles</a:t>
            </a:r>
            <a:r>
              <a:rPr lang="en-GB" sz="1100">
                <a:ea typeface="+mn-lt"/>
                <a:cs typeface="+mn-lt"/>
              </a:rPr>
              <a:t> </a:t>
            </a:r>
          </a:p>
          <a:p>
            <a:pPr marL="0" indent="0">
              <a:buNone/>
            </a:pPr>
            <a:r>
              <a:rPr lang="en-GB" sz="1100">
                <a:ea typeface="+mn-lt"/>
                <a:cs typeface="+mn-lt"/>
              </a:rPr>
              <a:t>A day in the life on the run.</a:t>
            </a:r>
          </a:p>
          <a:p>
            <a:pPr marL="0" indent="0">
              <a:buNone/>
            </a:pPr>
            <a:r>
              <a:rPr lang="en-GB" sz="1100">
                <a:ea typeface="+mn-lt"/>
                <a:cs typeface="+mn-lt"/>
              </a:rPr>
              <a:t>Target Group: 18+</a:t>
            </a:r>
            <a:endParaRPr lang="en-GB" sz="1100"/>
          </a:p>
          <a:p>
            <a:r>
              <a:rPr lang="en-GB" sz="1100">
                <a:ea typeface="+mn-lt"/>
                <a:cs typeface="+mn-lt"/>
              </a:rPr>
              <a:t>You are a Syrian refugee trying to escape Turkey and Bulgaria and all of the eastern part of Europe. Join the merry band of refugees in their quest to reach France. You will encounter the daily struggles of an average refugee. Shortage of food, no place to really rest, no place to call home. This game is here to allow the people that don’t know what’s happening to truly feel the experience and hardships a refugee has to go through. </a:t>
            </a:r>
            <a:endParaRPr lang="en-GB" sz="1100"/>
          </a:p>
          <a:p>
            <a:pPr marL="0" indent="0">
              <a:buNone/>
            </a:pPr>
            <a:r>
              <a:rPr lang="en-GB" sz="1100">
                <a:ea typeface="+mn-lt"/>
                <a:cs typeface="+mn-lt"/>
                <a:hlinkClick r:id="rId3"/>
              </a:rPr>
              <a:t>https://helprefugees.org</a:t>
            </a:r>
            <a:r>
              <a:rPr lang="en-GB" sz="1100">
                <a:ea typeface="+mn-lt"/>
                <a:cs typeface="+mn-lt"/>
              </a:rPr>
              <a:t> </a:t>
            </a:r>
            <a:endParaRPr lang="en-GB" sz="1100"/>
          </a:p>
          <a:p>
            <a:pPr marL="0" indent="0">
              <a:buNone/>
            </a:pPr>
            <a:r>
              <a:rPr lang="en-GB" sz="1100">
                <a:ea typeface="+mn-lt"/>
                <a:cs typeface="+mn-lt"/>
              </a:rPr>
              <a:t>Plant some trees, give Koalas a home.</a:t>
            </a:r>
          </a:p>
          <a:p>
            <a:pPr marL="0" indent="0">
              <a:buNone/>
            </a:pPr>
            <a:r>
              <a:rPr lang="en-GB" sz="1100">
                <a:ea typeface="+mn-lt"/>
                <a:cs typeface="+mn-lt"/>
              </a:rPr>
              <a:t>Target Group: 14+</a:t>
            </a:r>
            <a:endParaRPr lang="en-GB" sz="1100"/>
          </a:p>
          <a:p>
            <a:r>
              <a:rPr lang="en-GB" sz="1100">
                <a:ea typeface="+mn-lt"/>
                <a:cs typeface="+mn-lt"/>
              </a:rPr>
              <a:t>The games objective is to save koalas from the burning wildfires in Australia by having the opportunity to extinguish said fires and potentially replant burnt down trees. As time progresses more and more fires will appear and spread and it will become harder for the player to aid eventually leading to the forest burn down. The closing screen could be a warning message to take responsibility. </a:t>
            </a:r>
            <a:endParaRPr lang="en-GB" sz="1100"/>
          </a:p>
          <a:p>
            <a:pPr marL="0" indent="0">
              <a:buNone/>
            </a:pPr>
            <a:r>
              <a:rPr lang="en-GB" sz="1100">
                <a:ea typeface="+mn-lt"/>
                <a:cs typeface="+mn-lt"/>
                <a:hlinkClick r:id="rId4"/>
              </a:rPr>
              <a:t>www.savethekoala.com</a:t>
            </a:r>
            <a:r>
              <a:rPr lang="en-GB" sz="1100">
                <a:ea typeface="+mn-lt"/>
                <a:cs typeface="+mn-lt"/>
              </a:rPr>
              <a:t>  </a:t>
            </a:r>
            <a:endParaRPr lang="en-GB" sz="1100"/>
          </a:p>
        </p:txBody>
      </p:sp>
      <p:sp>
        <p:nvSpPr>
          <p:cNvPr id="2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8" name="Straight Connector 3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493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14C237-762F-4BC3-8EA5-5D8E57254CEC}"/>
              </a:ext>
            </a:extLst>
          </p:cNvPr>
          <p:cNvSpPr>
            <a:spLocks noGrp="1"/>
          </p:cNvSpPr>
          <p:nvPr>
            <p:ph type="title"/>
          </p:nvPr>
        </p:nvSpPr>
        <p:spPr>
          <a:xfrm>
            <a:off x="803776" y="1336390"/>
            <a:ext cx="6190412" cy="1182927"/>
          </a:xfrm>
        </p:spPr>
        <p:txBody>
          <a:bodyPr anchor="b">
            <a:normAutofit fontScale="90000"/>
          </a:bodyPr>
          <a:lstStyle/>
          <a:p>
            <a:r>
              <a:rPr lang="en-GB" sz="5400"/>
              <a:t>East Coast Gang: Mert</a:t>
            </a:r>
          </a:p>
        </p:txBody>
      </p:sp>
      <p:cxnSp>
        <p:nvCxnSpPr>
          <p:cNvPr id="29" name="Straight Connector 28">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24" name="Content Placeholder 23">
            <a:extLst>
              <a:ext uri="{FF2B5EF4-FFF2-40B4-BE49-F238E27FC236}">
                <a16:creationId xmlns:a16="http://schemas.microsoft.com/office/drawing/2014/main" id="{BCE6E274-B650-43D1-8636-D15EC63B3982}"/>
              </a:ext>
            </a:extLst>
          </p:cNvPr>
          <p:cNvSpPr>
            <a:spLocks noGrp="1"/>
          </p:cNvSpPr>
          <p:nvPr>
            <p:ph idx="1"/>
          </p:nvPr>
        </p:nvSpPr>
        <p:spPr>
          <a:xfrm>
            <a:off x="803776" y="2829330"/>
            <a:ext cx="6190412" cy="3344459"/>
          </a:xfrm>
        </p:spPr>
        <p:txBody>
          <a:bodyPr anchor="t">
            <a:normAutofit/>
          </a:bodyPr>
          <a:lstStyle/>
          <a:p>
            <a:r>
              <a:rPr lang="en-US" sz="1800"/>
              <a:t>Designer</a:t>
            </a:r>
          </a:p>
          <a:p>
            <a:pPr marL="0" indent="0">
              <a:buNone/>
            </a:pPr>
            <a:r>
              <a:rPr lang="en-US" sz="1800"/>
              <a:t>In charge of  the website.</a:t>
            </a:r>
          </a:p>
          <a:p>
            <a:pPr>
              <a:buNone/>
            </a:pPr>
            <a:r>
              <a:rPr lang="en-US" sz="1800">
                <a:ea typeface="+mn-lt"/>
                <a:cs typeface="+mn-lt"/>
              </a:rPr>
              <a:t>Sound Design of the game.</a:t>
            </a:r>
          </a:p>
          <a:p>
            <a:pPr marL="0" indent="0">
              <a:buNone/>
            </a:pPr>
            <a:r>
              <a:rPr lang="en-US" sz="1800"/>
              <a:t>UI UX In-Game design.</a:t>
            </a:r>
          </a:p>
          <a:p>
            <a:pPr marL="0" indent="0">
              <a:buNone/>
            </a:pPr>
            <a:r>
              <a:rPr lang="en-US" sz="1800"/>
              <a:t>Helped with storyboard ideation.</a:t>
            </a:r>
          </a:p>
          <a:p>
            <a:pPr marL="0" indent="0">
              <a:buNone/>
            </a:pPr>
            <a:endParaRPr lang="en-US" sz="1800"/>
          </a:p>
          <a:p>
            <a:pPr marL="0" indent="0">
              <a:buNone/>
            </a:pPr>
            <a:endParaRPr lang="en-US" sz="1800"/>
          </a:p>
          <a:p>
            <a:pPr marL="0" indent="0">
              <a:buNone/>
            </a:pPr>
            <a:endParaRPr lang="en-US" sz="1800"/>
          </a:p>
        </p:txBody>
      </p:sp>
      <p:pic>
        <p:nvPicPr>
          <p:cNvPr id="4" name="Picture 20" descr="A person holding a frisbee&#10;&#10;Description automatically generated">
            <a:extLst>
              <a:ext uri="{FF2B5EF4-FFF2-40B4-BE49-F238E27FC236}">
                <a16:creationId xmlns:a16="http://schemas.microsoft.com/office/drawing/2014/main" id="{EE98A3C7-BFEC-44FF-AF86-E165081E329E}"/>
              </a:ext>
            </a:extLst>
          </p:cNvPr>
          <p:cNvPicPr>
            <a:picLocks noChangeAspect="1"/>
          </p:cNvPicPr>
          <p:nvPr/>
        </p:nvPicPr>
        <p:blipFill rotWithShape="1">
          <a:blip r:embed="rId2"/>
          <a:srcRect l="18125" r="11623" b="-2"/>
          <a:stretch/>
        </p:blipFill>
        <p:spPr>
          <a:xfrm>
            <a:off x="7461490" y="1198794"/>
            <a:ext cx="4267645" cy="42676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560584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0D5526-E936-4BAB-9506-478ADB2FE3B1}"/>
              </a:ext>
            </a:extLst>
          </p:cNvPr>
          <p:cNvSpPr>
            <a:spLocks noGrp="1"/>
          </p:cNvSpPr>
          <p:nvPr>
            <p:ph type="title"/>
          </p:nvPr>
        </p:nvSpPr>
        <p:spPr>
          <a:xfrm>
            <a:off x="803776" y="983965"/>
            <a:ext cx="6190412" cy="1182927"/>
          </a:xfrm>
        </p:spPr>
        <p:txBody>
          <a:bodyPr anchor="b">
            <a:normAutofit/>
          </a:bodyPr>
          <a:lstStyle/>
          <a:p>
            <a:r>
              <a:rPr lang="en-GB" sz="4200"/>
              <a:t>East Coast Gang: Vlad</a:t>
            </a:r>
          </a:p>
        </p:txBody>
      </p:sp>
      <p:cxnSp>
        <p:nvCxnSpPr>
          <p:cNvPr id="13" name="Straight Connector 12">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2B368FDA-067A-41FE-8CC2-FB1A722AE755}"/>
              </a:ext>
            </a:extLst>
          </p:cNvPr>
          <p:cNvSpPr>
            <a:spLocks noGrp="1"/>
          </p:cNvSpPr>
          <p:nvPr>
            <p:ph idx="1"/>
          </p:nvPr>
        </p:nvSpPr>
        <p:spPr>
          <a:xfrm>
            <a:off x="756151" y="3057930"/>
            <a:ext cx="6190412" cy="1601384"/>
          </a:xfrm>
        </p:spPr>
        <p:txBody>
          <a:bodyPr anchor="t">
            <a:normAutofit/>
          </a:bodyPr>
          <a:lstStyle/>
          <a:p>
            <a:r>
              <a:rPr lang="en-US" sz="1800"/>
              <a:t>Engineer</a:t>
            </a:r>
          </a:p>
          <a:p>
            <a:pPr marL="0" indent="0">
              <a:buNone/>
            </a:pPr>
            <a:r>
              <a:rPr lang="en-US" sz="1800"/>
              <a:t>In charge of making the main menus.</a:t>
            </a:r>
          </a:p>
          <a:p>
            <a:pPr marL="0" indent="0">
              <a:buNone/>
            </a:pPr>
            <a:r>
              <a:rPr lang="en-US" sz="1800"/>
              <a:t>He practically designed how to kill the turtles. </a:t>
            </a:r>
          </a:p>
          <a:p>
            <a:pPr marL="0" indent="0">
              <a:buNone/>
            </a:pPr>
            <a:r>
              <a:rPr lang="en-US" sz="1800"/>
              <a:t>In charge of creating the hunger and hp bar.</a:t>
            </a:r>
          </a:p>
          <a:p>
            <a:pPr marL="0" indent="0">
              <a:buNone/>
            </a:pPr>
            <a:endParaRPr lang="en-US" sz="1800"/>
          </a:p>
        </p:txBody>
      </p:sp>
      <p:pic>
        <p:nvPicPr>
          <p:cNvPr id="4" name="Picture 4" descr="A person posing for the camera&#10;&#10;Description automatically generated">
            <a:extLst>
              <a:ext uri="{FF2B5EF4-FFF2-40B4-BE49-F238E27FC236}">
                <a16:creationId xmlns:a16="http://schemas.microsoft.com/office/drawing/2014/main" id="{DFA496B9-D0FF-4ABC-93D6-676C218F6A7E}"/>
              </a:ext>
            </a:extLst>
          </p:cNvPr>
          <p:cNvPicPr>
            <a:picLocks noChangeAspect="1"/>
          </p:cNvPicPr>
          <p:nvPr/>
        </p:nvPicPr>
        <p:blipFill rotWithShape="1">
          <a:blip r:embed="rId2"/>
          <a:srcRect t="21834" r="-1" b="21832"/>
          <a:stretch/>
        </p:blipFill>
        <p:spPr>
          <a:xfrm>
            <a:off x="7909165" y="1779819"/>
            <a:ext cx="3648520" cy="36389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582509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EFE357-1166-477F-9359-04D134D588AC}"/>
              </a:ext>
            </a:extLst>
          </p:cNvPr>
          <p:cNvSpPr>
            <a:spLocks noGrp="1"/>
          </p:cNvSpPr>
          <p:nvPr>
            <p:ph type="title"/>
          </p:nvPr>
        </p:nvSpPr>
        <p:spPr>
          <a:xfrm>
            <a:off x="803776" y="1336390"/>
            <a:ext cx="6190412" cy="1182927"/>
          </a:xfrm>
        </p:spPr>
        <p:txBody>
          <a:bodyPr anchor="b">
            <a:normAutofit/>
          </a:bodyPr>
          <a:lstStyle/>
          <a:p>
            <a:r>
              <a:rPr lang="en-GB" sz="4600"/>
              <a:t>East Coast Gang: Teo</a:t>
            </a:r>
          </a:p>
        </p:txBody>
      </p:sp>
      <p:cxnSp>
        <p:nvCxnSpPr>
          <p:cNvPr id="13" name="Straight Connector 12">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EF3A467A-32BA-4D77-8817-4CD3B4EE2749}"/>
              </a:ext>
            </a:extLst>
          </p:cNvPr>
          <p:cNvSpPr>
            <a:spLocks noGrp="1"/>
          </p:cNvSpPr>
          <p:nvPr>
            <p:ph idx="1"/>
          </p:nvPr>
        </p:nvSpPr>
        <p:spPr>
          <a:xfrm>
            <a:off x="803776" y="2829330"/>
            <a:ext cx="6190412" cy="3344459"/>
          </a:xfrm>
        </p:spPr>
        <p:txBody>
          <a:bodyPr anchor="t">
            <a:normAutofit/>
          </a:bodyPr>
          <a:lstStyle/>
          <a:p>
            <a:r>
              <a:rPr lang="en-US" sz="1800"/>
              <a:t>Engineer</a:t>
            </a:r>
          </a:p>
          <a:p>
            <a:pPr marL="0" indent="0">
              <a:buNone/>
            </a:pPr>
            <a:r>
              <a:rPr lang="en-US" sz="1800"/>
              <a:t>In charge of making the endless game mechanic.</a:t>
            </a:r>
          </a:p>
          <a:p>
            <a:pPr marL="0" indent="0">
              <a:buNone/>
            </a:pPr>
            <a:r>
              <a:rPr lang="en-US" sz="1800"/>
              <a:t>Made the turtle movement and 'animation'.</a:t>
            </a:r>
          </a:p>
          <a:p>
            <a:pPr marL="0" indent="0">
              <a:buNone/>
            </a:pPr>
            <a:r>
              <a:rPr lang="en-US" sz="1800"/>
              <a:t>Attempting to create the ocean look and feel.</a:t>
            </a:r>
          </a:p>
          <a:p>
            <a:pPr marL="0" indent="0">
              <a:buNone/>
            </a:pPr>
            <a:endParaRPr lang="en-US" sz="1800"/>
          </a:p>
        </p:txBody>
      </p:sp>
      <p:pic>
        <p:nvPicPr>
          <p:cNvPr id="4" name="Picture 4" descr="A person standing in front of a window&#10;&#10;Description automatically generated">
            <a:extLst>
              <a:ext uri="{FF2B5EF4-FFF2-40B4-BE49-F238E27FC236}">
                <a16:creationId xmlns:a16="http://schemas.microsoft.com/office/drawing/2014/main" id="{86921601-53A8-473B-AC41-2C162F126186}"/>
              </a:ext>
            </a:extLst>
          </p:cNvPr>
          <p:cNvPicPr>
            <a:picLocks noChangeAspect="1"/>
          </p:cNvPicPr>
          <p:nvPr/>
        </p:nvPicPr>
        <p:blipFill rotWithShape="1">
          <a:blip r:embed="rId2"/>
          <a:srcRect t="9167" r="-1" b="24166"/>
          <a:stretch/>
        </p:blipFill>
        <p:spPr>
          <a:xfrm>
            <a:off x="7461490" y="1779819"/>
            <a:ext cx="4058095" cy="40580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766780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a:t>
            </a:r>
          </a:p>
        </p:txBody>
      </p:sp>
      <p:sp>
        <p:nvSpPr>
          <p:cNvPr id="2" name="Title 1">
            <a:extLst>
              <a:ext uri="{FF2B5EF4-FFF2-40B4-BE49-F238E27FC236}">
                <a16:creationId xmlns:a16="http://schemas.microsoft.com/office/drawing/2014/main" id="{4D4F5F6E-6179-4AB0-ACEC-A0D927C74BA5}"/>
              </a:ext>
            </a:extLst>
          </p:cNvPr>
          <p:cNvSpPr>
            <a:spLocks noGrp="1"/>
          </p:cNvSpPr>
          <p:nvPr>
            <p:ph type="title"/>
          </p:nvPr>
        </p:nvSpPr>
        <p:spPr>
          <a:xfrm>
            <a:off x="803776" y="1336390"/>
            <a:ext cx="6190412" cy="1182927"/>
          </a:xfrm>
        </p:spPr>
        <p:txBody>
          <a:bodyPr anchor="b">
            <a:normAutofit/>
          </a:bodyPr>
          <a:lstStyle/>
          <a:p>
            <a:r>
              <a:rPr lang="en-GB" sz="4200"/>
              <a:t>East Coast Gang: Tudor</a:t>
            </a:r>
          </a:p>
        </p:txBody>
      </p:sp>
      <p:cxnSp>
        <p:nvCxnSpPr>
          <p:cNvPr id="13" name="Straight Connector 12">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99EEFCA1-9E6B-450D-A444-E40F20774533}"/>
              </a:ext>
            </a:extLst>
          </p:cNvPr>
          <p:cNvSpPr>
            <a:spLocks noGrp="1"/>
          </p:cNvSpPr>
          <p:nvPr>
            <p:ph idx="1"/>
          </p:nvPr>
        </p:nvSpPr>
        <p:spPr>
          <a:xfrm>
            <a:off x="803776" y="2829330"/>
            <a:ext cx="6190412" cy="3344459"/>
          </a:xfrm>
        </p:spPr>
        <p:txBody>
          <a:bodyPr anchor="t">
            <a:normAutofit/>
          </a:bodyPr>
          <a:lstStyle/>
          <a:p>
            <a:r>
              <a:rPr lang="en-US" sz="1800"/>
              <a:t>Artist</a:t>
            </a:r>
          </a:p>
          <a:p>
            <a:pPr marL="0" indent="0">
              <a:buNone/>
            </a:pPr>
            <a:r>
              <a:rPr lang="en-US" sz="1800"/>
              <a:t>Created </a:t>
            </a:r>
            <a:r>
              <a:rPr lang="en-US" sz="1800" err="1"/>
              <a:t>Moodboard</a:t>
            </a:r>
            <a:r>
              <a:rPr lang="en-US" sz="1800"/>
              <a:t> and Graphic Design Stylesheet.</a:t>
            </a:r>
          </a:p>
          <a:p>
            <a:pPr marL="0" indent="0">
              <a:buNone/>
            </a:pPr>
            <a:r>
              <a:rPr lang="en-US" sz="1800"/>
              <a:t>In charge of the 3d assets: Modelling.</a:t>
            </a:r>
          </a:p>
          <a:p>
            <a:pPr marL="0" indent="0">
              <a:buNone/>
            </a:pPr>
            <a:r>
              <a:rPr lang="en-US" sz="1800"/>
              <a:t>                                              Texturing.</a:t>
            </a:r>
          </a:p>
          <a:p>
            <a:pPr marL="0" indent="0">
              <a:buNone/>
            </a:pPr>
            <a:r>
              <a:rPr lang="en-US" sz="1800"/>
              <a:t>                                              Rigging.</a:t>
            </a:r>
          </a:p>
          <a:p>
            <a:pPr marL="0" indent="0">
              <a:buNone/>
            </a:pPr>
            <a:r>
              <a:rPr lang="en-US" sz="1800"/>
              <a:t>                                              Animations.</a:t>
            </a:r>
          </a:p>
          <a:p>
            <a:pPr marL="0" indent="0">
              <a:buNone/>
            </a:pPr>
            <a:r>
              <a:rPr lang="en-US"/>
              <a:t>                              </a:t>
            </a:r>
          </a:p>
          <a:p>
            <a:pPr marL="0" indent="0">
              <a:buNone/>
            </a:pPr>
            <a:endParaRPr lang="en-US" sz="1800"/>
          </a:p>
        </p:txBody>
      </p:sp>
      <p:pic>
        <p:nvPicPr>
          <p:cNvPr id="4" name="Picture 4" descr="A close up of a person in front of a window&#10;&#10;Description automatically generated">
            <a:extLst>
              <a:ext uri="{FF2B5EF4-FFF2-40B4-BE49-F238E27FC236}">
                <a16:creationId xmlns:a16="http://schemas.microsoft.com/office/drawing/2014/main" id="{2F6A400E-0BCB-4B3C-B60A-632254689BDA}"/>
              </a:ext>
            </a:extLst>
          </p:cNvPr>
          <p:cNvPicPr>
            <a:picLocks noChangeAspect="1"/>
          </p:cNvPicPr>
          <p:nvPr/>
        </p:nvPicPr>
        <p:blipFill rotWithShape="1">
          <a:blip r:embed="rId2"/>
          <a:srcRect t="17626" r="-3" b="7372"/>
          <a:stretch/>
        </p:blipFill>
        <p:spPr>
          <a:xfrm>
            <a:off x="7794865" y="1665519"/>
            <a:ext cx="3886645" cy="38866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041496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45353-6CC6-4F31-A676-0AA22EDE3969}"/>
              </a:ext>
            </a:extLst>
          </p:cNvPr>
          <p:cNvSpPr>
            <a:spLocks noGrp="1"/>
          </p:cNvSpPr>
          <p:nvPr>
            <p:ph type="title"/>
          </p:nvPr>
        </p:nvSpPr>
        <p:spPr>
          <a:xfrm>
            <a:off x="803776" y="1336390"/>
            <a:ext cx="6190412" cy="1182927"/>
          </a:xfrm>
        </p:spPr>
        <p:txBody>
          <a:bodyPr anchor="b">
            <a:normAutofit/>
          </a:bodyPr>
          <a:lstStyle/>
          <a:p>
            <a:r>
              <a:rPr lang="en-GB" sz="4200"/>
              <a:t>East Coast Gang: Julia</a:t>
            </a:r>
          </a:p>
        </p:txBody>
      </p:sp>
      <p:cxnSp>
        <p:nvCxnSpPr>
          <p:cNvPr id="13" name="Straight Connector 12">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B4F87892-3456-492E-963A-CFA4E3B1C7FB}"/>
              </a:ext>
            </a:extLst>
          </p:cNvPr>
          <p:cNvSpPr>
            <a:spLocks noGrp="1"/>
          </p:cNvSpPr>
          <p:nvPr>
            <p:ph idx="1"/>
          </p:nvPr>
        </p:nvSpPr>
        <p:spPr>
          <a:xfrm>
            <a:off x="803776" y="2829330"/>
            <a:ext cx="6190412" cy="3344459"/>
          </a:xfrm>
        </p:spPr>
        <p:txBody>
          <a:bodyPr anchor="t">
            <a:normAutofit/>
          </a:bodyPr>
          <a:lstStyle/>
          <a:p>
            <a:r>
              <a:rPr lang="en-US" sz="1800"/>
              <a:t>Artist</a:t>
            </a:r>
          </a:p>
          <a:p>
            <a:pPr marL="0" indent="0">
              <a:buNone/>
            </a:pPr>
            <a:r>
              <a:rPr lang="en-US" sz="1800"/>
              <a:t>In charge of making the UI/UX prerequisites.</a:t>
            </a:r>
          </a:p>
          <a:p>
            <a:pPr marL="0" indent="0">
              <a:buNone/>
            </a:pPr>
            <a:r>
              <a:rPr lang="en-US" sz="1800"/>
              <a:t>Made the Storyboard.</a:t>
            </a:r>
          </a:p>
          <a:p>
            <a:pPr marL="0" indent="0">
              <a:buNone/>
            </a:pPr>
            <a:r>
              <a:rPr lang="en-US" sz="1800"/>
              <a:t>Game Assets.</a:t>
            </a:r>
          </a:p>
          <a:p>
            <a:pPr marL="0" indent="0">
              <a:buNone/>
            </a:pPr>
            <a:endParaRPr lang="en-US" sz="1800"/>
          </a:p>
          <a:p>
            <a:pPr marL="0" indent="0">
              <a:buNone/>
            </a:pPr>
            <a:endParaRPr lang="en-US" sz="1800"/>
          </a:p>
        </p:txBody>
      </p:sp>
      <p:pic>
        <p:nvPicPr>
          <p:cNvPr id="4" name="Picture 4" descr="A person smiling for the camera&#10;&#10;Description automatically generated">
            <a:extLst>
              <a:ext uri="{FF2B5EF4-FFF2-40B4-BE49-F238E27FC236}">
                <a16:creationId xmlns:a16="http://schemas.microsoft.com/office/drawing/2014/main" id="{F79D2D7C-3064-4D7A-97B4-95C79007EB76}"/>
              </a:ext>
            </a:extLst>
          </p:cNvPr>
          <p:cNvPicPr>
            <a:picLocks noChangeAspect="1"/>
          </p:cNvPicPr>
          <p:nvPr/>
        </p:nvPicPr>
        <p:blipFill rotWithShape="1">
          <a:blip r:embed="rId2"/>
          <a:srcRect t="12167" r="-2" b="12832"/>
          <a:stretch/>
        </p:blipFill>
        <p:spPr>
          <a:xfrm>
            <a:off x="7632940" y="1913169"/>
            <a:ext cx="3924745" cy="39247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833200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28639F-87DF-428F-A73B-4290A916F31F}"/>
              </a:ext>
            </a:extLst>
          </p:cNvPr>
          <p:cNvSpPr>
            <a:spLocks noGrp="1"/>
          </p:cNvSpPr>
          <p:nvPr>
            <p:ph type="title"/>
          </p:nvPr>
        </p:nvSpPr>
        <p:spPr>
          <a:xfrm>
            <a:off x="803775" y="1106007"/>
            <a:ext cx="10550025" cy="1182927"/>
          </a:xfrm>
        </p:spPr>
        <p:txBody>
          <a:bodyPr anchor="b">
            <a:normAutofit/>
          </a:bodyPr>
          <a:lstStyle/>
          <a:p>
            <a:r>
              <a:rPr lang="en-GB" sz="4100"/>
              <a:t>Keep the Ocean Clean, save the Turtles</a:t>
            </a:r>
          </a:p>
        </p:txBody>
      </p:sp>
      <p:cxnSp>
        <p:nvCxnSpPr>
          <p:cNvPr id="10"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08C4A23C-2864-4320-9A3A-CD7FCC23255A}"/>
              </a:ext>
            </a:extLst>
          </p:cNvPr>
          <p:cNvSpPr>
            <a:spLocks noGrp="1"/>
          </p:cNvSpPr>
          <p:nvPr>
            <p:ph idx="1"/>
          </p:nvPr>
        </p:nvSpPr>
        <p:spPr>
          <a:xfrm>
            <a:off x="803775" y="2598947"/>
            <a:ext cx="10550025" cy="3677348"/>
          </a:xfrm>
        </p:spPr>
        <p:txBody>
          <a:bodyPr vert="horz" lIns="91440" tIns="45720" rIns="91440" bIns="45720" rtlCol="0" anchor="t">
            <a:normAutofit/>
          </a:bodyPr>
          <a:lstStyle/>
          <a:p>
            <a:r>
              <a:rPr lang="en-GB" sz="1800"/>
              <a:t>An endless runner game that shows the player, the life of a turtle, from it being a hatchling to it being a full grown adult. </a:t>
            </a:r>
          </a:p>
          <a:p>
            <a:r>
              <a:rPr lang="en-GB" sz="1800"/>
              <a:t>The main gimmick of the game is to keep the turtle alive by constantly avoiding the trash while eating the food, keeping track of the health and food bar. </a:t>
            </a:r>
          </a:p>
          <a:p>
            <a:r>
              <a:rPr lang="en-GB" sz="1800"/>
              <a:t>As time passes the game will get gradually harder in the means of there being less food and more and more trash. The background scene will change as the player progresses showing how the ocean was really affected by the lack of interest from the people.</a:t>
            </a:r>
          </a:p>
          <a:p>
            <a:r>
              <a:rPr lang="en-GB" sz="1800"/>
              <a:t>To keep track of progress, the game will include a time-tracker that shows the player how much he has gone in age from the beginning. This tracker will help the player remember where he has finished his last run.</a:t>
            </a:r>
          </a:p>
          <a:p>
            <a:pPr marL="0" indent="0">
              <a:buNone/>
            </a:pPr>
            <a:endParaRPr lang="en-GB" sz="1800"/>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180854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9443F-D782-4A61-8477-B5C5E90ECC8B}"/>
              </a:ext>
            </a:extLst>
          </p:cNvPr>
          <p:cNvSpPr>
            <a:spLocks noGrp="1"/>
          </p:cNvSpPr>
          <p:nvPr>
            <p:ph type="title"/>
          </p:nvPr>
        </p:nvSpPr>
        <p:spPr/>
        <p:txBody>
          <a:bodyPr/>
          <a:lstStyle/>
          <a:p>
            <a:r>
              <a:rPr lang="en-GB"/>
              <a:t>Ideation: Style</a:t>
            </a:r>
          </a:p>
        </p:txBody>
      </p:sp>
      <p:pic>
        <p:nvPicPr>
          <p:cNvPr id="4" name="Picture 4" descr="A picture containing photo, different, table, person&#10;&#10;Description automatically generated">
            <a:extLst>
              <a:ext uri="{FF2B5EF4-FFF2-40B4-BE49-F238E27FC236}">
                <a16:creationId xmlns:a16="http://schemas.microsoft.com/office/drawing/2014/main" id="{BA13F756-96E7-48BA-9586-D689DA3B8904}"/>
              </a:ext>
            </a:extLst>
          </p:cNvPr>
          <p:cNvPicPr>
            <a:picLocks noChangeAspect="1"/>
          </p:cNvPicPr>
          <p:nvPr/>
        </p:nvPicPr>
        <p:blipFill>
          <a:blip r:embed="rId2"/>
          <a:stretch>
            <a:fillRect/>
          </a:stretch>
        </p:blipFill>
        <p:spPr>
          <a:xfrm>
            <a:off x="838200" y="1581150"/>
            <a:ext cx="5400675" cy="3038475"/>
          </a:xfrm>
          <a:prstGeom prst="rect">
            <a:avLst/>
          </a:prstGeom>
        </p:spPr>
      </p:pic>
      <p:pic>
        <p:nvPicPr>
          <p:cNvPr id="5" name="Picture 5" descr="A picture containing photo, person, person&#10;&#10;Description automatically generated">
            <a:extLst>
              <a:ext uri="{FF2B5EF4-FFF2-40B4-BE49-F238E27FC236}">
                <a16:creationId xmlns:a16="http://schemas.microsoft.com/office/drawing/2014/main" id="{185E8146-2502-436D-AFAE-C8AE2F290C17}"/>
              </a:ext>
            </a:extLst>
          </p:cNvPr>
          <p:cNvPicPr>
            <a:picLocks noChangeAspect="1"/>
          </p:cNvPicPr>
          <p:nvPr/>
        </p:nvPicPr>
        <p:blipFill>
          <a:blip r:embed="rId3"/>
          <a:stretch>
            <a:fillRect/>
          </a:stretch>
        </p:blipFill>
        <p:spPr>
          <a:xfrm>
            <a:off x="6334125" y="1581150"/>
            <a:ext cx="5743575" cy="3228975"/>
          </a:xfrm>
          <a:prstGeom prst="rect">
            <a:avLst/>
          </a:prstGeom>
        </p:spPr>
      </p:pic>
      <p:sp>
        <p:nvSpPr>
          <p:cNvPr id="6" name="TextBox 5">
            <a:extLst>
              <a:ext uri="{FF2B5EF4-FFF2-40B4-BE49-F238E27FC236}">
                <a16:creationId xmlns:a16="http://schemas.microsoft.com/office/drawing/2014/main" id="{75EAC6AC-64D9-4080-94E4-729E1D87B09C}"/>
              </a:ext>
            </a:extLst>
          </p:cNvPr>
          <p:cNvSpPr txBox="1"/>
          <p:nvPr/>
        </p:nvSpPr>
        <p:spPr>
          <a:xfrm>
            <a:off x="8467725" y="4972050"/>
            <a:ext cx="14763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err="1"/>
              <a:t>StyleSheet</a:t>
            </a:r>
            <a:endParaRPr lang="en-US" err="1"/>
          </a:p>
        </p:txBody>
      </p:sp>
      <p:sp>
        <p:nvSpPr>
          <p:cNvPr id="7" name="TextBox 6">
            <a:extLst>
              <a:ext uri="{FF2B5EF4-FFF2-40B4-BE49-F238E27FC236}">
                <a16:creationId xmlns:a16="http://schemas.microsoft.com/office/drawing/2014/main" id="{A53639DF-4AD0-44A6-B1DC-CD7CA9E206C9}"/>
              </a:ext>
            </a:extLst>
          </p:cNvPr>
          <p:cNvSpPr txBox="1"/>
          <p:nvPr/>
        </p:nvSpPr>
        <p:spPr>
          <a:xfrm>
            <a:off x="2800350" y="5019675"/>
            <a:ext cx="14763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err="1"/>
              <a:t>MoodBoard</a:t>
            </a:r>
          </a:p>
          <a:p>
            <a:endParaRPr lang="en-GB"/>
          </a:p>
        </p:txBody>
      </p:sp>
    </p:spTree>
    <p:extLst>
      <p:ext uri="{BB962C8B-B14F-4D97-AF65-F5344CB8AC3E}">
        <p14:creationId xmlns:p14="http://schemas.microsoft.com/office/powerpoint/2010/main" val="1258136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71DCB-288D-4C93-8171-18574B57B77F}"/>
              </a:ext>
            </a:extLst>
          </p:cNvPr>
          <p:cNvSpPr>
            <a:spLocks noGrp="1"/>
          </p:cNvSpPr>
          <p:nvPr>
            <p:ph type="title"/>
          </p:nvPr>
        </p:nvSpPr>
        <p:spPr>
          <a:xfrm>
            <a:off x="803775" y="1106007"/>
            <a:ext cx="10550025" cy="1182927"/>
          </a:xfrm>
        </p:spPr>
        <p:txBody>
          <a:bodyPr anchor="b">
            <a:normAutofit/>
          </a:bodyPr>
          <a:lstStyle/>
          <a:p>
            <a:r>
              <a:rPr lang="en-GB" sz="6600"/>
              <a:t>Ideation: Empathy Map</a:t>
            </a:r>
          </a:p>
        </p:txBody>
      </p:sp>
      <p:cxnSp>
        <p:nvCxnSpPr>
          <p:cNvPr id="53" name="Straight Connector 52">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5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B2AAFA26-55EA-419C-A882-1FC3C366F69A}"/>
              </a:ext>
            </a:extLst>
          </p:cNvPr>
          <p:cNvSpPr>
            <a:spLocks noGrp="1"/>
          </p:cNvSpPr>
          <p:nvPr>
            <p:ph idx="1"/>
          </p:nvPr>
        </p:nvSpPr>
        <p:spPr>
          <a:xfrm>
            <a:off x="803775" y="2598947"/>
            <a:ext cx="10550025" cy="3677348"/>
          </a:xfrm>
        </p:spPr>
        <p:txBody>
          <a:bodyPr vert="horz" lIns="91440" tIns="45720" rIns="91440" bIns="45720" rtlCol="0" anchor="t">
            <a:noAutofit/>
          </a:bodyPr>
          <a:lstStyle/>
          <a:p>
            <a:pPr>
              <a:buFont typeface="Arial"/>
              <a:buChar char="•"/>
            </a:pPr>
            <a:r>
              <a:rPr lang="en-GB" sz="1200" b="1">
                <a:ea typeface="+mn-lt"/>
                <a:cs typeface="+mn-lt"/>
              </a:rPr>
              <a:t>Who are we empathizing with?</a:t>
            </a:r>
            <a:endParaRPr lang="en-GB" sz="1200" b="1"/>
          </a:p>
          <a:p>
            <a:pPr>
              <a:buNone/>
            </a:pPr>
            <a:r>
              <a:rPr lang="en-GB" sz="1200">
                <a:ea typeface="+mn-lt"/>
                <a:cs typeface="+mn-lt"/>
              </a:rPr>
              <a:t>“Fridays for future” movement. They worry about the future. </a:t>
            </a:r>
          </a:p>
          <a:p>
            <a:pPr>
              <a:buNone/>
            </a:pPr>
            <a:r>
              <a:rPr lang="en-GB" sz="1200">
                <a:ea typeface="+mn-lt"/>
                <a:cs typeface="+mn-lt"/>
              </a:rPr>
              <a:t>They try to raise awareness of the situation, for those who do not know the dire circumstances. </a:t>
            </a:r>
            <a:endParaRPr lang="en-GB" sz="1200"/>
          </a:p>
          <a:p>
            <a:pPr>
              <a:buFont typeface="Arial"/>
              <a:buChar char="•"/>
            </a:pPr>
            <a:r>
              <a:rPr lang="en-GB" sz="1200" b="1">
                <a:ea typeface="+mn-lt"/>
                <a:cs typeface="+mn-lt"/>
              </a:rPr>
              <a:t>What do they need to DO</a:t>
            </a:r>
            <a:endParaRPr lang="en-GB" sz="1200" b="1"/>
          </a:p>
          <a:p>
            <a:pPr>
              <a:buNone/>
            </a:pPr>
            <a:r>
              <a:rPr lang="en-GB" sz="1200">
                <a:ea typeface="+mn-lt"/>
                <a:cs typeface="+mn-lt"/>
              </a:rPr>
              <a:t>They have to start talking about the situation, showing articles, videos and different kinds of media about this to friends, family and other people. </a:t>
            </a:r>
            <a:endParaRPr lang="en-GB" sz="1200"/>
          </a:p>
          <a:p>
            <a:pPr>
              <a:buNone/>
            </a:pPr>
            <a:r>
              <a:rPr lang="en-GB" sz="1200">
                <a:ea typeface="+mn-lt"/>
                <a:cs typeface="+mn-lt"/>
              </a:rPr>
              <a:t>They want to save the Ocean Wildlife. This can be done by doing the following things. Zero Waste in the Ocean. Employing alternative ways to deal with achieving electricity.  Being more mindful of electricity usage. </a:t>
            </a:r>
            <a:endParaRPr lang="en-GB" sz="1200"/>
          </a:p>
          <a:p>
            <a:pPr>
              <a:buNone/>
            </a:pPr>
            <a:r>
              <a:rPr lang="en-GB" sz="1200">
                <a:ea typeface="+mn-lt"/>
                <a:cs typeface="+mn-lt"/>
              </a:rPr>
              <a:t>They have to make conscious decisions regarding the things they buy and how to properly dispose of them. They have to start recycling materials and buying reusable packages, bags, bottles etc. </a:t>
            </a:r>
            <a:endParaRPr lang="en-GB" sz="1200"/>
          </a:p>
          <a:p>
            <a:pPr>
              <a:buNone/>
            </a:pPr>
            <a:r>
              <a:rPr lang="en-GB" sz="1200">
                <a:ea typeface="+mn-lt"/>
                <a:cs typeface="+mn-lt"/>
              </a:rPr>
              <a:t>Time is what is going to acknowledge their success, the majority of the endangered wildlife will become threatened or less. The lack of spillage will be noticeable soon.</a:t>
            </a:r>
            <a:endParaRPr lang="en-GB" sz="1200"/>
          </a:p>
          <a:p>
            <a:pPr>
              <a:buFont typeface="Arial"/>
              <a:buChar char="•"/>
            </a:pPr>
            <a:r>
              <a:rPr lang="en-GB" sz="1200" b="1">
                <a:ea typeface="+mn-lt"/>
                <a:cs typeface="+mn-lt"/>
              </a:rPr>
              <a:t>What do they SEE?</a:t>
            </a:r>
            <a:endParaRPr lang="en-GB" sz="1200" b="1"/>
          </a:p>
          <a:p>
            <a:pPr>
              <a:buNone/>
            </a:pPr>
            <a:r>
              <a:rPr lang="en-GB" sz="1200">
                <a:ea typeface="+mn-lt"/>
                <a:cs typeface="+mn-lt"/>
              </a:rPr>
              <a:t>They see organizations trying to raise awareness of the situation but to no avail, though with every small donation a part of their work actually happens. They see people littering. Countries buying trash off-shore to satisfy their disposal needs. The different recycling bins having all kinds of trash inside of them, and people not respecting that. </a:t>
            </a:r>
            <a:endParaRPr lang="en-GB" sz="1200"/>
          </a:p>
        </p:txBody>
      </p:sp>
      <p:sp>
        <p:nvSpPr>
          <p:cNvPr id="5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5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2996572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D712A3-6EBA-4F60-AF61-209577646DB4}"/>
              </a:ext>
            </a:extLst>
          </p:cNvPr>
          <p:cNvSpPr>
            <a:spLocks noGrp="1"/>
          </p:cNvSpPr>
          <p:nvPr>
            <p:ph type="title"/>
          </p:nvPr>
        </p:nvSpPr>
        <p:spPr>
          <a:xfrm>
            <a:off x="803775" y="1106007"/>
            <a:ext cx="10550025" cy="1182927"/>
          </a:xfrm>
        </p:spPr>
        <p:txBody>
          <a:bodyPr anchor="b">
            <a:normAutofit/>
          </a:bodyPr>
          <a:lstStyle/>
          <a:p>
            <a:r>
              <a:rPr lang="en-GB" sz="6600"/>
              <a:t>Ideation: Empathy Map </a:t>
            </a:r>
          </a:p>
        </p:txBody>
      </p:sp>
      <p:cxnSp>
        <p:nvCxnSpPr>
          <p:cNvPr id="6"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B0F207A1-A942-4425-B6FF-285091FA5DA2}"/>
              </a:ext>
            </a:extLst>
          </p:cNvPr>
          <p:cNvSpPr>
            <a:spLocks noGrp="1"/>
          </p:cNvSpPr>
          <p:nvPr>
            <p:ph idx="1"/>
          </p:nvPr>
        </p:nvSpPr>
        <p:spPr>
          <a:xfrm>
            <a:off x="803775" y="2465597"/>
            <a:ext cx="10883400" cy="4077398"/>
          </a:xfrm>
        </p:spPr>
        <p:txBody>
          <a:bodyPr vert="horz" lIns="91440" tIns="45720" rIns="91440" bIns="45720" rtlCol="0" anchor="t">
            <a:normAutofit/>
          </a:bodyPr>
          <a:lstStyle/>
          <a:p>
            <a:pPr>
              <a:buFont typeface="Arial,Sans-Serif" panose="020B0604020202020204" pitchFamily="34" charset="0"/>
            </a:pPr>
            <a:r>
              <a:rPr lang="en-GB" sz="1200" b="1">
                <a:ea typeface="+mn-lt"/>
                <a:cs typeface="+mn-lt"/>
              </a:rPr>
              <a:t>What do they SAY?</a:t>
            </a:r>
          </a:p>
          <a:p>
            <a:pPr marL="0" indent="0">
              <a:buNone/>
            </a:pPr>
            <a:r>
              <a:rPr lang="en-GB" sz="1200">
                <a:ea typeface="+mn-lt"/>
                <a:cs typeface="+mn-lt"/>
              </a:rPr>
              <a:t>They encourage people to start recycling, to be wary of their energy consumption, to implement a better, more efficient way of getting their energy which can be renewable. </a:t>
            </a:r>
          </a:p>
          <a:p>
            <a:pPr marL="0" indent="0">
              <a:buNone/>
            </a:pPr>
            <a:r>
              <a:rPr lang="en-GB" sz="1200">
                <a:ea typeface="+mn-lt"/>
                <a:cs typeface="+mn-lt"/>
              </a:rPr>
              <a:t>They might encourage people to stop littering, start buying ecological bags and materials, same with the food. </a:t>
            </a:r>
          </a:p>
          <a:p>
            <a:pPr>
              <a:buFont typeface="Arial,Sans-Serif" panose="020B0604020202020204" pitchFamily="34" charset="0"/>
            </a:pPr>
            <a:r>
              <a:rPr lang="en-GB" sz="1200" b="1">
                <a:ea typeface="+mn-lt"/>
                <a:cs typeface="+mn-lt"/>
              </a:rPr>
              <a:t>What do they DO?</a:t>
            </a:r>
          </a:p>
          <a:p>
            <a:pPr marL="0" indent="0">
              <a:buNone/>
            </a:pPr>
            <a:r>
              <a:rPr lang="en-GB" sz="1200">
                <a:ea typeface="+mn-lt"/>
                <a:cs typeface="+mn-lt"/>
              </a:rPr>
              <a:t>They start to gather the litter off the beaches, in parks and recycle said trash. They are eco- friendly with everything they buy and try to sell, they start businesses that encourage the use of recycled materials. They try to influence other people to stop wasting so much energy </a:t>
            </a:r>
          </a:p>
          <a:p>
            <a:pPr>
              <a:buFont typeface="Arial,Sans-Serif" panose="020B0604020202020204" pitchFamily="34" charset="0"/>
            </a:pPr>
            <a:r>
              <a:rPr lang="en-GB" sz="1200" b="1">
                <a:ea typeface="+mn-lt"/>
                <a:cs typeface="+mn-lt"/>
              </a:rPr>
              <a:t>What do they HEAR?</a:t>
            </a:r>
          </a:p>
          <a:p>
            <a:pPr marL="0" indent="0">
              <a:buNone/>
            </a:pPr>
            <a:r>
              <a:rPr lang="en-GB" sz="1200">
                <a:ea typeface="+mn-lt"/>
                <a:cs typeface="+mn-lt"/>
              </a:rPr>
              <a:t>They hear that people aren’t aware of the situation and continue their lives without a care. Their friends try to help as much as they can. Their second-hand information that they receive is that there isn’t much that they can do. </a:t>
            </a:r>
          </a:p>
          <a:p>
            <a:r>
              <a:rPr lang="en-GB" sz="1200" b="1">
                <a:ea typeface="+mn-lt"/>
                <a:cs typeface="+mn-lt"/>
              </a:rPr>
              <a:t>What do they THINK and FEEL?</a:t>
            </a:r>
          </a:p>
          <a:p>
            <a:pPr marL="0" indent="0">
              <a:buNone/>
            </a:pPr>
            <a:r>
              <a:rPr lang="en-GB" sz="1200">
                <a:ea typeface="+mn-lt"/>
                <a:cs typeface="+mn-lt"/>
              </a:rPr>
              <a:t>PAINS: They fear that this problem will go unnoticed and thus the wildlife of the ocean will surely die in the future. They are frustrated about everyone who isn’t doing anything to stop this and are anxious to see what is going to happen in the future. </a:t>
            </a:r>
          </a:p>
          <a:p>
            <a:pPr marL="0" indent="0">
              <a:buNone/>
            </a:pPr>
            <a:r>
              <a:rPr lang="en-GB" sz="1200">
                <a:ea typeface="+mn-lt"/>
                <a:cs typeface="+mn-lt"/>
              </a:rPr>
              <a:t>GAINS: They want the world to notice this problem and it has to happen fast. They need to raise awareness of the situations and their hopes and dreams is that this problem would eventually dissolve. </a:t>
            </a:r>
          </a:p>
          <a:p>
            <a:endParaRPr lang="en-GB" sz="1200"/>
          </a:p>
        </p:txBody>
      </p:sp>
      <p:sp>
        <p:nvSpPr>
          <p:cNvPr id="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516640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933EB5-4E5D-4826-8E3B-CA284E3AB13A}"/>
              </a:ext>
            </a:extLst>
          </p:cNvPr>
          <p:cNvSpPr>
            <a:spLocks noGrp="1"/>
          </p:cNvSpPr>
          <p:nvPr>
            <p:ph type="title"/>
          </p:nvPr>
        </p:nvSpPr>
        <p:spPr>
          <a:xfrm>
            <a:off x="838200" y="698643"/>
            <a:ext cx="5243394" cy="5189746"/>
          </a:xfrm>
        </p:spPr>
        <p:txBody>
          <a:bodyPr anchor="t">
            <a:normAutofit/>
          </a:bodyPr>
          <a:lstStyle/>
          <a:p>
            <a:r>
              <a:rPr lang="en-GB" sz="7200"/>
              <a:t>Ideation: Hook Model</a:t>
            </a:r>
          </a:p>
        </p:txBody>
      </p:sp>
      <p:cxnSp>
        <p:nvCxnSpPr>
          <p:cNvPr id="6" name="Straight Connector 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1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33BC3D0A-BEDB-4383-B50C-9114E49DB39A}"/>
              </a:ext>
            </a:extLst>
          </p:cNvPr>
          <p:cNvSpPr>
            <a:spLocks noGrp="1"/>
          </p:cNvSpPr>
          <p:nvPr>
            <p:ph idx="1"/>
          </p:nvPr>
        </p:nvSpPr>
        <p:spPr>
          <a:xfrm>
            <a:off x="6686117" y="374793"/>
            <a:ext cx="5210608" cy="6034892"/>
          </a:xfrm>
        </p:spPr>
        <p:txBody>
          <a:bodyPr vert="horz" lIns="91440" tIns="45720" rIns="91440" bIns="45720" rtlCol="0" anchor="b">
            <a:normAutofit lnSpcReduction="10000"/>
          </a:bodyPr>
          <a:lstStyle/>
          <a:p>
            <a:r>
              <a:rPr lang="en-GB" sz="1400">
                <a:ea typeface="+mn-lt"/>
                <a:cs typeface="+mn-lt"/>
              </a:rPr>
              <a:t>Trigger Internal: </a:t>
            </a:r>
          </a:p>
          <a:p>
            <a:pPr marL="0" indent="0">
              <a:buNone/>
            </a:pPr>
            <a:r>
              <a:rPr lang="en-GB" sz="1400">
                <a:ea typeface="+mn-lt"/>
                <a:cs typeface="+mn-lt"/>
              </a:rPr>
              <a:t>1) What does the user really want? The user wants to be informed about the newly endangered species of the turtles and wants to know what led to this. </a:t>
            </a:r>
            <a:endParaRPr lang="en-GB" sz="1400"/>
          </a:p>
          <a:p>
            <a:r>
              <a:rPr lang="en-GB" sz="1400">
                <a:ea typeface="+mn-lt"/>
                <a:cs typeface="+mn-lt"/>
              </a:rPr>
              <a:t>Trigger External: </a:t>
            </a:r>
          </a:p>
          <a:p>
            <a:pPr marL="0" indent="0">
              <a:buNone/>
            </a:pPr>
            <a:r>
              <a:rPr lang="en-GB" sz="1400">
                <a:ea typeface="+mn-lt"/>
                <a:cs typeface="+mn-lt"/>
              </a:rPr>
              <a:t>2) What gets the user to the product? He wants to see what the life of a turtle looks like. </a:t>
            </a:r>
            <a:endParaRPr lang="en-GB" sz="1400"/>
          </a:p>
          <a:p>
            <a:r>
              <a:rPr lang="en-GB" sz="1400">
                <a:ea typeface="+mn-lt"/>
                <a:cs typeface="+mn-lt"/>
              </a:rPr>
              <a:t>Action: </a:t>
            </a:r>
          </a:p>
          <a:p>
            <a:pPr marL="0" indent="0">
              <a:buNone/>
            </a:pPr>
            <a:r>
              <a:rPr lang="en-GB" sz="1400">
                <a:ea typeface="+mn-lt"/>
                <a:cs typeface="+mn-lt"/>
              </a:rPr>
              <a:t>3) What is the simplest behaviour in anticipation of reward =&gt; the user does what it thinks is right for the turtle, avoiding the trash and eating the food, thus making the turtle grow healthy. </a:t>
            </a:r>
            <a:endParaRPr lang="en-GB" sz="1400"/>
          </a:p>
          <a:p>
            <a:r>
              <a:rPr lang="en-GB" sz="1400">
                <a:ea typeface="+mn-lt"/>
                <a:cs typeface="+mn-lt"/>
              </a:rPr>
              <a:t>Variable Reward: </a:t>
            </a:r>
          </a:p>
          <a:p>
            <a:pPr marL="0" indent="0">
              <a:buNone/>
            </a:pPr>
            <a:r>
              <a:rPr lang="en-GB" sz="1400">
                <a:ea typeface="+mn-lt"/>
                <a:cs typeface="+mn-lt"/>
              </a:rPr>
              <a:t>4) Is the reward fulfilling, yet leaves the user wanting for more?  The user has made the turtle grow from a hatchling to a teen as he sees there is so much more time left until he fully develops into an adult. He anticipates his growth and wants to get there. </a:t>
            </a:r>
            <a:endParaRPr lang="en-GB" sz="1400"/>
          </a:p>
          <a:p>
            <a:r>
              <a:rPr lang="en-GB" sz="1400">
                <a:ea typeface="+mn-lt"/>
                <a:cs typeface="+mn-lt"/>
              </a:rPr>
              <a:t>Investment: </a:t>
            </a:r>
          </a:p>
          <a:p>
            <a:pPr marL="0" indent="0">
              <a:buNone/>
            </a:pPr>
            <a:r>
              <a:rPr lang="en-GB" sz="1400">
                <a:ea typeface="+mn-lt"/>
                <a:cs typeface="+mn-lt"/>
              </a:rPr>
              <a:t>5) What is the ‘bit of work’ done to increase the likelihood of returning? As the user sees that the turtle has grown up into an adult, himself helping it, working with it and seeing it lose its life to the contaminated waters of the ocean. The user wants to try again, to save the turtle which inevitably will lose its life. </a:t>
            </a:r>
            <a:endParaRPr lang="en-GB" sz="1400"/>
          </a:p>
        </p:txBody>
      </p:sp>
    </p:spTree>
    <p:extLst>
      <p:ext uri="{BB962C8B-B14F-4D97-AF65-F5344CB8AC3E}">
        <p14:creationId xmlns:p14="http://schemas.microsoft.com/office/powerpoint/2010/main" val="622662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4AA705-0A63-4A70-8DDD-401DB2BE12E2}"/>
              </a:ext>
            </a:extLst>
          </p:cNvPr>
          <p:cNvSpPr>
            <a:spLocks noGrp="1"/>
          </p:cNvSpPr>
          <p:nvPr>
            <p:ph type="title"/>
          </p:nvPr>
        </p:nvSpPr>
        <p:spPr>
          <a:xfrm>
            <a:off x="803775" y="1106007"/>
            <a:ext cx="10550025" cy="1182927"/>
          </a:xfrm>
        </p:spPr>
        <p:txBody>
          <a:bodyPr anchor="b">
            <a:normAutofit/>
          </a:bodyPr>
          <a:lstStyle/>
          <a:p>
            <a:r>
              <a:rPr lang="en-GB" sz="6600"/>
              <a:t>Ideation: SWOT analysis.</a:t>
            </a:r>
          </a:p>
        </p:txBody>
      </p:sp>
      <p:cxnSp>
        <p:nvCxnSpPr>
          <p:cNvPr id="10"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6E9B0970-BB2E-4A75-BD64-990FEF6DCC26}"/>
              </a:ext>
            </a:extLst>
          </p:cNvPr>
          <p:cNvSpPr>
            <a:spLocks noGrp="1"/>
          </p:cNvSpPr>
          <p:nvPr>
            <p:ph idx="1"/>
          </p:nvPr>
        </p:nvSpPr>
        <p:spPr>
          <a:xfrm>
            <a:off x="803775" y="2598947"/>
            <a:ext cx="10550025" cy="3677348"/>
          </a:xfrm>
        </p:spPr>
        <p:txBody>
          <a:bodyPr vert="horz" lIns="91440" tIns="45720" rIns="91440" bIns="45720" rtlCol="0" anchor="t">
            <a:normAutofit/>
          </a:bodyPr>
          <a:lstStyle/>
          <a:p>
            <a:r>
              <a:rPr lang="en-GB" sz="1400" b="1"/>
              <a:t>Strengths:</a:t>
            </a:r>
          </a:p>
          <a:p>
            <a:pPr marL="0" indent="0">
              <a:buNone/>
            </a:pPr>
            <a:r>
              <a:rPr lang="en-GB" sz="1400"/>
              <a:t>We have a strong message to deliver that is tackling a really big issue in the world at the moment, and not involving only turtles, the wastes that are thrown in the ocean are destroying all kinds of habitats.  Affecting all wildlife and damaging a really important side of our planet.</a:t>
            </a:r>
          </a:p>
          <a:p>
            <a:r>
              <a:rPr lang="en-GB" sz="1400" b="1"/>
              <a:t>Weaknesses:</a:t>
            </a:r>
          </a:p>
          <a:p>
            <a:pPr marL="0" indent="0">
              <a:buNone/>
            </a:pPr>
            <a:r>
              <a:rPr lang="en-GB" sz="1400"/>
              <a:t>The problem of the strong message is that people prefer to not care about them and look in the other direction. Hence lots of our mainly adult following would probably not really involve themselves that much in this kind of matter.</a:t>
            </a:r>
          </a:p>
          <a:p>
            <a:r>
              <a:rPr lang="en-GB" sz="1400" b="1"/>
              <a:t>Opportunities:</a:t>
            </a:r>
          </a:p>
          <a:p>
            <a:pPr marL="0" indent="0">
              <a:buNone/>
            </a:pPr>
            <a:r>
              <a:rPr lang="en-GB" sz="1400"/>
              <a:t>By making this game accessible to everyone and its style being somewhat cartoonish, we hope that kids, teens and young adults would give much more attention to this cause. Them being the stepping stone of the future, only they can truly bring back the truly blue and beautiful ocean.</a:t>
            </a:r>
          </a:p>
          <a:p>
            <a:r>
              <a:rPr lang="en-GB" sz="1400" b="1"/>
              <a:t>Threats:</a:t>
            </a:r>
          </a:p>
          <a:p>
            <a:pPr marL="0" indent="0">
              <a:buNone/>
            </a:pPr>
            <a:r>
              <a:rPr lang="en-GB" sz="1400"/>
              <a:t>We are being too reliant on the children, teens and young adults hence if them are not showing any interest in this matter everything would turn bad.</a:t>
            </a:r>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542318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EA3D6A-3F0B-4563-B2A2-448AC4B28A3D}"/>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b="1" i="0" kern="1200" cap="all" baseline="0">
                <a:solidFill>
                  <a:schemeClr val="bg1"/>
                </a:solidFill>
                <a:latin typeface="+mj-lt"/>
                <a:ea typeface="+mj-ea"/>
                <a:cs typeface="+mj-cs"/>
              </a:rPr>
              <a:t>Promotional Material: Website </a:t>
            </a:r>
          </a:p>
        </p:txBody>
      </p:sp>
      <p:sp>
        <p:nvSpPr>
          <p:cNvPr id="14"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5" name="Picture 5">
            <a:hlinkClick r:id="" action="ppaction://media"/>
            <a:extLst>
              <a:ext uri="{FF2B5EF4-FFF2-40B4-BE49-F238E27FC236}">
                <a16:creationId xmlns:a16="http://schemas.microsoft.com/office/drawing/2014/main" id="{8B3DA07B-6A8F-44B6-A791-6CA66965F379}"/>
              </a:ext>
            </a:extLst>
          </p:cNvPr>
          <p:cNvPicPr>
            <a:picLocks noRot="1" noChangeAspect="1"/>
          </p:cNvPicPr>
          <p:nvPr>
            <a:videoFile r:link="rId1"/>
          </p:nvPr>
        </p:nvPicPr>
        <p:blipFill>
          <a:blip r:embed="rId3"/>
          <a:stretch>
            <a:fillRect/>
          </a:stretch>
        </p:blipFill>
        <p:spPr>
          <a:xfrm>
            <a:off x="5986926" y="1901299"/>
            <a:ext cx="5569864" cy="4177398"/>
          </a:xfrm>
          <a:prstGeom prst="rect">
            <a:avLst/>
          </a:prstGeom>
        </p:spPr>
      </p:pic>
      <p:sp>
        <p:nvSpPr>
          <p:cNvPr id="18"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067304567"/>
      </p:ext>
    </p:extLst>
  </p:cSld>
  <p:clrMapOvr>
    <a:masterClrMapping/>
  </p:clrMapOvr>
</p:sld>
</file>

<file path=ppt/theme/theme1.xml><?xml version="1.0" encoding="utf-8"?>
<a:theme xmlns:a="http://schemas.openxmlformats.org/drawingml/2006/main" name="GradientVTI">
  <a:themeElements>
    <a:clrScheme name="Custom 17">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BrushVTI">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24</Slides>
  <Notes>0</Notes>
  <HiddenSlides>0</HiddenSlides>
  <ScaleCrop>false</ScaleCrop>
  <HeadingPairs>
    <vt:vector size="4" baseType="variant">
      <vt:variant>
        <vt:lpstr>Theme</vt:lpstr>
      </vt:variant>
      <vt:variant>
        <vt:i4>2</vt:i4>
      </vt:variant>
      <vt:variant>
        <vt:lpstr>Slide Titles</vt:lpstr>
      </vt:variant>
      <vt:variant>
        <vt:i4>24</vt:i4>
      </vt:variant>
    </vt:vector>
  </HeadingPairs>
  <TitlesOfParts>
    <vt:vector size="26" baseType="lpstr">
      <vt:lpstr>GradientVTI</vt:lpstr>
      <vt:lpstr>BrushVTI</vt:lpstr>
      <vt:lpstr>Plastic  Turtle</vt:lpstr>
      <vt:lpstr>Ideation: Concepts</vt:lpstr>
      <vt:lpstr>Keep the Ocean Clean, save the Turtles</vt:lpstr>
      <vt:lpstr>Ideation: Style</vt:lpstr>
      <vt:lpstr>Ideation: Empathy Map</vt:lpstr>
      <vt:lpstr>Ideation: Empathy Map </vt:lpstr>
      <vt:lpstr>Ideation: Hook Model</vt:lpstr>
      <vt:lpstr>Ideation: SWOT analysis.</vt:lpstr>
      <vt:lpstr>Promotional Material: Website </vt:lpstr>
      <vt:lpstr>Promotional Material: Trailer</vt:lpstr>
      <vt:lpstr>3D Assets:</vt:lpstr>
      <vt:lpstr>PowerPoint Presentation</vt:lpstr>
      <vt:lpstr>PowerPoint Presentation</vt:lpstr>
      <vt:lpstr>Game: UI/UX Menu</vt:lpstr>
      <vt:lpstr>Game: UI/UX In-Game</vt:lpstr>
      <vt:lpstr>The Actual Game</vt:lpstr>
      <vt:lpstr>Gameplay</vt:lpstr>
      <vt:lpstr>EAST COAST GANG</vt:lpstr>
      <vt:lpstr>East Coast Gang: Rares</vt:lpstr>
      <vt:lpstr>East Coast Gang: Mert</vt:lpstr>
      <vt:lpstr>East Coast Gang: Vlad</vt:lpstr>
      <vt:lpstr>East Coast Gang: Teo</vt:lpstr>
      <vt:lpstr>East Coast Gang: Tudor</vt:lpstr>
      <vt:lpstr>East Coast Gang: Julia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2020-09-04T06:26:37Z</dcterms:created>
  <dcterms:modified xsi:type="dcterms:W3CDTF">2020-09-04T08:50:54Z</dcterms:modified>
</cp:coreProperties>
</file>